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1" r:id="rId3"/>
    <p:sldId id="264" r:id="rId4"/>
    <p:sldId id="263" r:id="rId5"/>
    <p:sldId id="272" r:id="rId6"/>
    <p:sldId id="262" r:id="rId7"/>
    <p:sldId id="258" r:id="rId8"/>
    <p:sldId id="260" r:id="rId9"/>
    <p:sldId id="261" r:id="rId10"/>
    <p:sldId id="265" r:id="rId11"/>
    <p:sldId id="273" r:id="rId12"/>
    <p:sldId id="269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1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2813-B8F6-49E5-A5B4-D62C20C056F5}" type="datetimeFigureOut">
              <a:rPr lang="en-US" smtClean="0"/>
              <a:pPr/>
              <a:t>9/13/2011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4C47-F4F7-44D2-8658-44CA7A3910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2813-B8F6-49E5-A5B4-D62C20C056F5}" type="datetimeFigureOut">
              <a:rPr lang="en-US" smtClean="0"/>
              <a:pPr/>
              <a:t>9/13/2011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4C47-F4F7-44D2-8658-44CA7A3910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2813-B8F6-49E5-A5B4-D62C20C056F5}" type="datetimeFigureOut">
              <a:rPr lang="en-US" smtClean="0"/>
              <a:pPr/>
              <a:t>9/13/2011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4C47-F4F7-44D2-8658-44CA7A3910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4B7491-D45A-4BFC-A763-A4D4850F2C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2813-B8F6-49E5-A5B4-D62C20C056F5}" type="datetimeFigureOut">
              <a:rPr lang="en-US" smtClean="0"/>
              <a:pPr/>
              <a:t>9/13/2011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4C47-F4F7-44D2-8658-44CA7A3910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2813-B8F6-49E5-A5B4-D62C20C056F5}" type="datetimeFigureOut">
              <a:rPr lang="en-US" smtClean="0"/>
              <a:pPr/>
              <a:t>9/13/2011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4C47-F4F7-44D2-8658-44CA7A3910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2813-B8F6-49E5-A5B4-D62C20C056F5}" type="datetimeFigureOut">
              <a:rPr lang="en-US" smtClean="0"/>
              <a:pPr/>
              <a:t>9/13/2011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4C47-F4F7-44D2-8658-44CA7A3910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2813-B8F6-49E5-A5B4-D62C20C056F5}" type="datetimeFigureOut">
              <a:rPr lang="en-US" smtClean="0"/>
              <a:pPr/>
              <a:t>9/13/2011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4C47-F4F7-44D2-8658-44CA7A3910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2813-B8F6-49E5-A5B4-D62C20C056F5}" type="datetimeFigureOut">
              <a:rPr lang="en-US" smtClean="0"/>
              <a:pPr/>
              <a:t>9/13/2011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4C47-F4F7-44D2-8658-44CA7A3910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2813-B8F6-49E5-A5B4-D62C20C056F5}" type="datetimeFigureOut">
              <a:rPr lang="en-US" smtClean="0"/>
              <a:pPr/>
              <a:t>9/13/2011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4C47-F4F7-44D2-8658-44CA7A3910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2813-B8F6-49E5-A5B4-D62C20C056F5}" type="datetimeFigureOut">
              <a:rPr lang="en-US" smtClean="0"/>
              <a:pPr/>
              <a:t>9/13/2011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4C47-F4F7-44D2-8658-44CA7A3910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2813-B8F6-49E5-A5B4-D62C20C056F5}" type="datetimeFigureOut">
              <a:rPr lang="en-US" smtClean="0"/>
              <a:pPr/>
              <a:t>9/13/2011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4C47-F4F7-44D2-8658-44CA7A3910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12813-B8F6-49E5-A5B4-D62C20C056F5}" type="datetimeFigureOut">
              <a:rPr lang="en-US" smtClean="0"/>
              <a:pPr/>
              <a:t>9/13/2011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44C47-F4F7-44D2-8658-44CA7A3910B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tags" Target="../tags/tag2.xml"/><Relationship Id="rId7" Type="http://schemas.openxmlformats.org/officeDocument/2006/relationships/oleObject" Target="../embeddings/oleObject1.bin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2371" y="304800"/>
            <a:ext cx="7287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Mobile Learning as a Tool for Enhancing Student Learning</a:t>
            </a:r>
          </a:p>
          <a:p>
            <a:pPr algn="ctr"/>
            <a:r>
              <a:rPr lang="en-US" sz="20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in Geosciences</a:t>
            </a:r>
            <a:endParaRPr lang="en-US" sz="2000" b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51577" y="1103293"/>
            <a:ext cx="30444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Sam Matson</a:t>
            </a:r>
          </a:p>
          <a:p>
            <a:pPr algn="ctr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Department of Geosciences</a:t>
            </a:r>
          </a:p>
          <a:p>
            <a:pPr algn="ctr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Boise State University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4" name="Picture 2" descr="Greeting"/>
          <p:cNvPicPr>
            <a:picLocks noChangeAspect="1" noChangeArrowheads="1"/>
          </p:cNvPicPr>
          <p:nvPr/>
        </p:nvPicPr>
        <p:blipFill>
          <a:blip r:embed="rId2" cstate="print"/>
          <a:srcRect l="10559" t="4000" r="12422" b="5333"/>
          <a:stretch>
            <a:fillRect/>
          </a:stretch>
        </p:blipFill>
        <p:spPr bwMode="auto">
          <a:xfrm>
            <a:off x="5562600" y="2367116"/>
            <a:ext cx="2590800" cy="4262284"/>
          </a:xfrm>
          <a:prstGeom prst="rect">
            <a:avLst/>
          </a:prstGeom>
          <a:noFill/>
        </p:spPr>
      </p:pic>
      <p:pic>
        <p:nvPicPr>
          <p:cNvPr id="23556" name="Picture 4" descr="http://www.ehartwell.com/Apollo17/images/550px-The_Earth_seen_from_Apollo_17.jpg"/>
          <p:cNvPicPr>
            <a:picLocks noChangeAspect="1" noChangeArrowheads="1"/>
          </p:cNvPicPr>
          <p:nvPr/>
        </p:nvPicPr>
        <p:blipFill>
          <a:blip r:embed="rId3" cstate="print"/>
          <a:srcRect l="4781" t="4382" r="4382" b="4781"/>
          <a:stretch>
            <a:fillRect/>
          </a:stretch>
        </p:blipFill>
        <p:spPr bwMode="auto">
          <a:xfrm>
            <a:off x="381000" y="2209800"/>
            <a:ext cx="4572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0676" y="228600"/>
            <a:ext cx="7112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Can mobile technology be used as an alternative to traditional computers in a lab setting?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914400"/>
            <a:ext cx="7651775" cy="58631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ADVANTAGES:</a:t>
            </a:r>
          </a:p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Apps have basic functionality of desktop software</a:t>
            </a:r>
          </a:p>
          <a:p>
            <a:pPr indent="344488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Spreadsheet (</a:t>
            </a: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Numbers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Office</a:t>
            </a:r>
            <a:r>
              <a:rPr lang="en-US" sz="2000" i="1" baseline="30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Documents 2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indent="344488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Graphing (</a:t>
            </a: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Numbers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123 Charts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Graph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indent="344488">
              <a:spcAft>
                <a:spcPts val="600"/>
              </a:spcAft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Statistics (</a:t>
            </a: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Numbers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Statistical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Discipline-specific apps exist</a:t>
            </a:r>
          </a:p>
          <a:p>
            <a:pPr indent="344488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Satellite imagery (</a:t>
            </a: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Google Earth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Measure Map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KMZ Loader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indent="344488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Remote sensing data (</a:t>
            </a:r>
            <a:r>
              <a:rPr lang="en-US" sz="2000" i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EarthObserver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indent="344488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Topographic Maps (</a:t>
            </a:r>
            <a:r>
              <a:rPr lang="en-US" sz="2000" i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Topo</a:t>
            </a: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Maps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Google Maps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indent="344488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Geologic Maps (</a:t>
            </a: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Geology ID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Geology MT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etc.)</a:t>
            </a:r>
          </a:p>
          <a:p>
            <a:pPr indent="344488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Stratigraphy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000" i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iGeoLog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indent="344488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Seismology (</a:t>
            </a:r>
            <a:r>
              <a:rPr lang="en-US" sz="2000" i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iSeismo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indent="344488"/>
            <a:endParaRPr lang="en-US" sz="2000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LIMITATIONS:</a:t>
            </a:r>
            <a:endParaRPr lang="en-US" sz="2000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– Need to adapt to a very different user interface</a:t>
            </a:r>
          </a:p>
          <a:p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– File management?</a:t>
            </a:r>
          </a:p>
          <a:p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– Handheld devices limited by screen size</a:t>
            </a:r>
          </a:p>
          <a:p>
            <a:endParaRPr lang="en-US" sz="2000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0676" y="228600"/>
            <a:ext cx="7112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Can mobile technology be used for formative and summative assessment in a lab setting?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rcRect r="50099"/>
          <a:stretch>
            <a:fillRect/>
          </a:stretch>
        </p:blipFill>
        <p:spPr bwMode="auto">
          <a:xfrm>
            <a:off x="228600" y="1066800"/>
            <a:ext cx="8634930" cy="541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0676" y="228600"/>
            <a:ext cx="7112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Can mobile technology be used for formative and summative assessment in a lab setting?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914400"/>
            <a:ext cx="529664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ADVANTAGES:</a:t>
            </a: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Blackboard app is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very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user-friendly</a:t>
            </a:r>
          </a:p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Students have immediate feedback</a:t>
            </a:r>
          </a:p>
          <a:p>
            <a:pPr indent="344488">
              <a:spcAft>
                <a:spcPts val="600"/>
              </a:spcAft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stimulus for student-instructor dialogue</a:t>
            </a:r>
          </a:p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Can be used for broader assessment</a:t>
            </a:r>
          </a:p>
          <a:p>
            <a:pPr indent="344488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University Foundations?</a:t>
            </a:r>
          </a:p>
          <a:p>
            <a:pPr indent="344488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comparison across lab instructors</a:t>
            </a:r>
          </a:p>
          <a:p>
            <a:pPr indent="344488"/>
            <a:endParaRPr lang="en-US" sz="2000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LIMITATIONS:</a:t>
            </a:r>
            <a:endParaRPr lang="en-US" sz="2000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– Handheld devices limited by screen size</a:t>
            </a:r>
          </a:p>
          <a:p>
            <a:endParaRPr lang="en-US" sz="2000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304800"/>
            <a:ext cx="68580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4213" indent="-684213">
              <a:spcAft>
                <a:spcPts val="600"/>
              </a:spcAft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Can mobile technology….</a:t>
            </a:r>
          </a:p>
          <a:p>
            <a:pPr marL="684213" indent="-454025">
              <a:spcAft>
                <a:spcPts val="600"/>
              </a:spcAft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be used to engage students in large lectures?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684213" indent="-454025">
              <a:spcAft>
                <a:spcPts val="600"/>
              </a:spcAft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be used as an alternative to traditional computers in a lab setting?</a:t>
            </a:r>
          </a:p>
          <a:p>
            <a:pPr marL="684213" indent="-454025">
              <a:spcAft>
                <a:spcPts val="600"/>
              </a:spcAft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be used for formative and summative assessment in a lab setting?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2695813"/>
            <a:ext cx="74676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4213" indent="-684213">
              <a:spcAft>
                <a:spcPts val="600"/>
              </a:spcAft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Setting:</a:t>
            </a:r>
          </a:p>
          <a:p>
            <a:pPr marL="684213" indent="-684213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Spring, 2011</a:t>
            </a:r>
          </a:p>
          <a:p>
            <a:pPr marL="684213" indent="-454025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37 students</a:t>
            </a:r>
          </a:p>
          <a:p>
            <a:pPr marL="684213" indent="-454025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GEOS 102 – Historical Geology</a:t>
            </a:r>
          </a:p>
          <a:p>
            <a:pPr marL="684213" indent="-454025">
              <a:spcAft>
                <a:spcPts val="600"/>
              </a:spcAft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iPod touch (1 per student)</a:t>
            </a:r>
          </a:p>
          <a:p>
            <a:pPr marL="684213" indent="-684213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Fall, 2011</a:t>
            </a:r>
          </a:p>
          <a:p>
            <a:pPr marL="684213" indent="-454025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250 students</a:t>
            </a:r>
          </a:p>
          <a:p>
            <a:pPr marL="684213" indent="-454025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GEOS 100 – Fundamentals of Geology</a:t>
            </a:r>
          </a:p>
          <a:p>
            <a:pPr marL="684213" indent="-454025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GEOS 101 – Global Environmental Science</a:t>
            </a:r>
          </a:p>
          <a:p>
            <a:pPr marL="684213" indent="-454025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iPad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(1 per 4 students in lab)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PChart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811011174"/>
              </p:ext>
            </p:extLst>
          </p:nvPr>
        </p:nvGraphicFramePr>
        <p:xfrm>
          <a:off x="423333" y="3048000"/>
          <a:ext cx="3615267" cy="4067175"/>
        </p:xfrm>
        <a:graphic>
          <a:graphicData uri="http://schemas.openxmlformats.org/presentationml/2006/ole">
            <p:oleObj spid="_x0000_s7170" name="Chart" r:id="rId7" imgW="4572039" imgH="5143616" progId="MSGraph.Chart.8">
              <p:embed followColorScheme="full"/>
            </p:oleObj>
          </a:graphicData>
        </a:graphic>
      </p:graphicFrame>
      <p:sp>
        <p:nvSpPr>
          <p:cNvPr id="13" name="CorShape1"/>
          <p:cNvSpPr/>
          <p:nvPr>
            <p:custDataLst>
              <p:tags r:id="rId3"/>
            </p:custDataLst>
          </p:nvPr>
        </p:nvSpPr>
        <p:spPr>
          <a:xfrm rot="10800000">
            <a:off x="137160" y="2514600"/>
            <a:ext cx="304800" cy="3048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>
            <a:noFill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381000" y="1976242"/>
            <a:ext cx="4267200" cy="1523999"/>
          </a:xfrm>
          <a:solidFill>
            <a:schemeClr val="bg1">
              <a:alpha val="60000"/>
            </a:schemeClr>
          </a:solidFill>
        </p:spPr>
        <p:txBody>
          <a:bodyPr>
            <a:noAutofit/>
          </a:bodyPr>
          <a:lstStyle/>
          <a:p>
            <a:pPr marL="514350" indent="-514350">
              <a:spcAft>
                <a:spcPts val="0"/>
              </a:spcAft>
              <a:buFont typeface="Arial" pitchFamily="34" charset="0"/>
              <a:buAutoNum type="alphaLcParenR"/>
            </a:pPr>
            <a:r>
              <a:rPr lang="en-US" sz="2400" dirty="0" smtClean="0"/>
              <a:t>faster than </a:t>
            </a:r>
          </a:p>
          <a:p>
            <a:pPr marL="514350" indent="-514350">
              <a:spcAft>
                <a:spcPts val="0"/>
              </a:spcAft>
              <a:buFont typeface="+mj-lt"/>
              <a:buAutoNum type="alphaLcParenR"/>
            </a:pPr>
            <a:r>
              <a:rPr lang="en-US" sz="2400" dirty="0" smtClean="0"/>
              <a:t>slower than</a:t>
            </a:r>
          </a:p>
          <a:p>
            <a:pPr marL="514350" indent="-514350">
              <a:spcAft>
                <a:spcPts val="0"/>
              </a:spcAft>
              <a:buFont typeface="Arial" pitchFamily="34" charset="0"/>
              <a:buAutoNum type="alphaLcParenR"/>
            </a:pPr>
            <a:r>
              <a:rPr lang="en-US" sz="2400" dirty="0" smtClean="0"/>
              <a:t>the same speed as</a:t>
            </a:r>
            <a:endParaRPr lang="en-US" sz="2400" dirty="0"/>
          </a:p>
        </p:txBody>
      </p:sp>
      <p:graphicFrame>
        <p:nvGraphicFramePr>
          <p:cNvPr id="16" name="Object 3"/>
          <p:cNvGraphicFramePr>
            <a:graphicFrameLocks noChangeAspect="1"/>
          </p:cNvGraphicFramePr>
          <p:nvPr/>
        </p:nvGraphicFramePr>
        <p:xfrm>
          <a:off x="4648200" y="1863072"/>
          <a:ext cx="4189413" cy="2251728"/>
        </p:xfrm>
        <a:graphic>
          <a:graphicData uri="http://schemas.openxmlformats.org/presentationml/2006/ole">
            <p:oleObj spid="_x0000_s7171" name="Equation" r:id="rId8" imgW="1015559" imgH="545863" progId="Equation.3">
              <p:embed/>
            </p:oleObj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495800" y="4038600"/>
            <a:ext cx="426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= velocity of P wave</a:t>
            </a:r>
          </a:p>
          <a:p>
            <a:pPr marL="568325" indent="-568325"/>
            <a:r>
              <a:rPr lang="en-US" sz="2400" i="1" dirty="0" smtClean="0">
                <a:latin typeface="Symbol" pitchFamily="18" charset="2"/>
                <a:cs typeface="Times New Roman" pitchFamily="18" charset="0"/>
              </a:rPr>
              <a:t>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= “rigidity” of material </a:t>
            </a:r>
          </a:p>
          <a:p>
            <a:pPr marL="568325" indent="282575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(shear modulus)</a:t>
            </a:r>
          </a:p>
          <a:p>
            <a:r>
              <a:rPr lang="en-US" sz="2400" i="1" dirty="0" smtClean="0">
                <a:latin typeface="Symbol" pitchFamily="18" charset="2"/>
                <a:cs typeface="Times New Roman" pitchFamily="18" charset="0"/>
              </a:rPr>
              <a:t>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= density of material</a:t>
            </a:r>
          </a:p>
          <a:p>
            <a:pPr marL="850900" indent="-850900"/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= “incompressibility” of material (bulk modulus)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15" name="CDShape" descr="countdown.png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14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smtClean="0">
                  <a:solidFill>
                    <a:srgbClr val="000000"/>
                  </a:solidFill>
                  <a:latin typeface="Tahoma"/>
                </a:rPr>
                <a:t>15</a:t>
              </a:r>
              <a:endParaRPr lang="en-US" sz="2400" b="1">
                <a:solidFill>
                  <a:srgbClr val="000000"/>
                </a:solidFill>
                <a:latin typeface="Tahoma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26394" y="304800"/>
            <a:ext cx="8659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Can mobile technology be used to engage students in large lectures?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533400" y="1265237"/>
            <a:ext cx="8077200" cy="792163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All else being equal, P-waves traveling through more dense materials should travel _______ P-waves traveling through less dense materials.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" y="685800"/>
            <a:ext cx="6923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Example clicker/</a:t>
            </a:r>
            <a:r>
              <a:rPr lang="en-US" sz="2400" dirty="0" err="1" smtClean="0"/>
              <a:t>ResponseWare</a:t>
            </a:r>
            <a:r>
              <a:rPr lang="en-US" sz="2400" dirty="0" smtClean="0"/>
              <a:t> slide from GEOS 100…</a:t>
            </a:r>
            <a:endParaRPr lang="en-US" sz="2400" dirty="0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6394" y="304800"/>
            <a:ext cx="8659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Can mobile technology be used to engage students in large lectures?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914400"/>
            <a:ext cx="8728672" cy="4862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ADVANTAGES:</a:t>
            </a: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Students have immediate access to information</a:t>
            </a: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Mobile technology enhances lecture capture (</a:t>
            </a:r>
            <a:r>
              <a:rPr lang="en-US" sz="20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vodcast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podcast, etc.)</a:t>
            </a:r>
          </a:p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20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ResponseWare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is an affordable alternative to clickers</a:t>
            </a:r>
          </a:p>
          <a:p>
            <a:pPr indent="344488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RW license: $17 per year; $35 per 4 years</a:t>
            </a:r>
          </a:p>
          <a:p>
            <a:pPr indent="344488">
              <a:spcAft>
                <a:spcPts val="600"/>
              </a:spcAft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Clicker: $60+</a:t>
            </a:r>
          </a:p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20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ResponseWare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is versatile</a:t>
            </a:r>
          </a:p>
          <a:p>
            <a:pPr indent="344488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Students can send messages with their responses</a:t>
            </a:r>
          </a:p>
          <a:p>
            <a:pPr indent="344488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Can be used for distance learning</a:t>
            </a:r>
          </a:p>
          <a:p>
            <a:pPr indent="344488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Available for Blackberry, Android,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iPhone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/iPod/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iPad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laptop</a:t>
            </a:r>
          </a:p>
          <a:p>
            <a:pPr indent="344488"/>
            <a:endParaRPr lang="en-US" sz="2000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LIMITATIONS:</a:t>
            </a:r>
            <a:endParaRPr lang="en-US" sz="2000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– Requires robust wireless internet connection</a:t>
            </a:r>
          </a:p>
          <a:p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– Extra setup logistics</a:t>
            </a:r>
            <a:endParaRPr lang="en-US" sz="2000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0676" y="228600"/>
            <a:ext cx="7112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Can mobile technology be used as an alternative to traditional computers in a lab setting?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rcRect l="8781" t="27938" r="60341" b="17117"/>
          <a:stretch>
            <a:fillRect/>
          </a:stretch>
        </p:blipFill>
        <p:spPr bwMode="auto">
          <a:xfrm>
            <a:off x="1828800" y="985981"/>
            <a:ext cx="5410200" cy="311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rcRect l="7768" t="28989" r="73166" b="32615"/>
          <a:stretch>
            <a:fillRect/>
          </a:stretch>
        </p:blipFill>
        <p:spPr bwMode="auto">
          <a:xfrm>
            <a:off x="152401" y="4267200"/>
            <a:ext cx="3962399" cy="2494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rcRect l="8080" t="32436" r="72343" b="33617"/>
          <a:stretch>
            <a:fillRect/>
          </a:stretch>
        </p:blipFill>
        <p:spPr bwMode="auto">
          <a:xfrm>
            <a:off x="4419600" y="4267200"/>
            <a:ext cx="4526844" cy="244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22098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409575" y="1952625"/>
            <a:ext cx="52578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040676" y="228600"/>
            <a:ext cx="7112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Can mobile technology be used as an alternative to traditional computers in a lab setting?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199" y="40005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990600"/>
            <a:ext cx="3810000" cy="285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 descr="http://news.boisestate.edu/update/files/2011/03/D_1103_044_057we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7973" y="1028700"/>
            <a:ext cx="3161625" cy="2804813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rcRect l="8255" t="16929" r="57607" b="18433"/>
          <a:stretch>
            <a:fillRect/>
          </a:stretch>
        </p:blipFill>
        <p:spPr bwMode="auto">
          <a:xfrm>
            <a:off x="4724399" y="4103678"/>
            <a:ext cx="3810000" cy="2259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040676" y="228600"/>
            <a:ext cx="7112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Can mobile technology be used as an alternative to traditional computers in a lab setting?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F:\TEACHING\BOISE_STATE_UNIVERSITY\2011 SPRING\geos102spr2011_historical\geos102spr2011_LAB\geos102spr2011_LAB07_palaeoecology\_preliminary_chicken_da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8982" y="914400"/>
            <a:ext cx="5908618" cy="582136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40676" y="228600"/>
            <a:ext cx="7112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Can mobile technology be used as an alternative to traditional computers in a lab setting?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787400"/>
            <a:ext cx="4064000" cy="5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762000"/>
            <a:ext cx="4064000" cy="5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040676" y="228600"/>
            <a:ext cx="7112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Shaded Relief and Geologic Maps of the Treasure Valley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D" val="B272AC24F8EF4DF694D167092C03EBFD"/>
  <p:tag name="SLIDETYPE" val="Q"/>
  <p:tag name="DEMOGRAPHIC" val="False"/>
  <p:tag name="TEAMASSIGN" val="False"/>
  <p:tag name="SPEEDSCORING" val="False"/>
  <p:tag name="CORRECTPOINTVALUE" val="1"/>
  <p:tag name="INCORRECTPOINTVALUE" val="0"/>
  <p:tag name="ZEROBASED" val="False"/>
  <p:tag name="NUMRESPONSES" val="1"/>
  <p:tag name="AUTOADVANCE" val="False"/>
  <p:tag name="DELIMITERS" val="3.1"/>
  <p:tag name="VALUEFORMAT" val="0%"/>
  <p:tag name="RESPONSECOUNT" val="133"/>
  <p:tag name="SLICED" val="False"/>
  <p:tag name="RESPONSES" val="3;-;5;5;1;2;4;5;2;5;2;5;1;2;3;4;5;1;4;2;5;4;5;4;2;2;3;4;5;4;5;5;5;4;5;5;4;5;5;4;5;4;4;4;1;4;5;4;3;4;5;4;5;4;3;2;4;2;3;5;2;5;5;2;2;3;4;5;5;5;2;4;4;5;4;5;1;5;5;5;4;2;2;5;5;5;5;4;4;2;2;4;5;4;5;4;3;5;4;4;4;4;2;3;4;5;5;5;5;4;4;4;2;5;4;5;5;3;5;5;2;4;2;2;5;4;5;5;4;4;5;2;5;2;"/>
  <p:tag name="CHARTSTRINGSTD" val="5 24 10 42 52"/>
  <p:tag name="CHARTSTRINGREV" val="52 42 10 24 5"/>
  <p:tag name="CHARTSTRINGSTDPER" val="0.037593984962406 0.180451127819549 0.075187969924812 0.315789473684211 0.390977443609023"/>
  <p:tag name="CHARTSTRINGREVPER" val="0.390977443609023 0.315789473684211 0.075187969924812 0.180451127819549 0.037593984962406"/>
  <p:tag name="COUNTDOWNSECONDS" val="15"/>
  <p:tag name="SLIDEORDER" val="4"/>
  <p:tag name="SLIDEGUID" val="4B97D6628D0547ECB92D9CAE9A7842BC"/>
  <p:tag name="COUNTDOWNHEIGHT" val="90"/>
  <p:tag name="COUNTDOWNWIDTH" val="70"/>
  <p:tag name="TOTALRESPONSES" val="0"/>
  <p:tag name="QUESTIONALIAS" val="All else being equal, P-waves traveling through more dense materials should travel _______ P-waves traveling through less dense materials."/>
  <p:tag name="ANSWERSALIAS" val="faster than |smicln|slower than|smicln|the same speed as"/>
  <p:tag name="VALUES" val="Incorrect|smicln|Correct|smicln|Incorrect"/>
  <p:tag name="RESTORECOUNTDOWNTIMER" val="False"/>
  <p:tag name="RESPONSESGATHERED" val="False"/>
  <p:tag name="ANONYMOUSTEMP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9"/>
  <p:tag name="TEXTLENGTH" val="42"/>
  <p:tag name="FONTSIZE" val="28"/>
  <p:tag name="BULLETTYPE" val="ppBulletAlphaLCParenRight"/>
  <p:tag name="ANSWERTEXT" val="faster than &#10;slower than&#10;the same speed as"/>
  <p:tag name="OLDNUMANSWERS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575</Words>
  <Application>Microsoft Office PowerPoint</Application>
  <PresentationFormat>On-screen Show (4:3)</PresentationFormat>
  <Paragraphs>81</Paragraphs>
  <Slides>12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Office Theme</vt:lpstr>
      <vt:lpstr>Chart</vt:lpstr>
      <vt:lpstr>Equation</vt:lpstr>
      <vt:lpstr>Slide 1</vt:lpstr>
      <vt:lpstr>Slide 2</vt:lpstr>
      <vt:lpstr>All else being equal, P-waves traveling through more dense materials should travel _______ P-waves traveling through less dense materials.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Sam Matson</dc:creator>
  <cp:lastModifiedBy>Sam Matson</cp:lastModifiedBy>
  <cp:revision>17</cp:revision>
  <dcterms:created xsi:type="dcterms:W3CDTF">2011-09-12T14:32:04Z</dcterms:created>
  <dcterms:modified xsi:type="dcterms:W3CDTF">2011-09-13T20:49:41Z</dcterms:modified>
</cp:coreProperties>
</file>