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6" r:id="rId3"/>
    <p:sldId id="290" r:id="rId4"/>
    <p:sldId id="257" r:id="rId5"/>
    <p:sldId id="315" r:id="rId6"/>
    <p:sldId id="288" r:id="rId7"/>
    <p:sldId id="289" r:id="rId8"/>
    <p:sldId id="263" r:id="rId9"/>
    <p:sldId id="295" r:id="rId10"/>
    <p:sldId id="264" r:id="rId11"/>
    <p:sldId id="265" r:id="rId12"/>
    <p:sldId id="266" r:id="rId13"/>
    <p:sldId id="313" r:id="rId14"/>
    <p:sldId id="268" r:id="rId15"/>
    <p:sldId id="278" r:id="rId16"/>
    <p:sldId id="304" r:id="rId17"/>
    <p:sldId id="314" r:id="rId18"/>
    <p:sldId id="258" r:id="rId19"/>
    <p:sldId id="279" r:id="rId20"/>
    <p:sldId id="259" r:id="rId21"/>
    <p:sldId id="261" r:id="rId22"/>
    <p:sldId id="319" r:id="rId23"/>
    <p:sldId id="320" r:id="rId24"/>
    <p:sldId id="322" r:id="rId25"/>
    <p:sldId id="273" r:id="rId26"/>
    <p:sldId id="281" r:id="rId27"/>
    <p:sldId id="282" r:id="rId28"/>
    <p:sldId id="285" r:id="rId29"/>
    <p:sldId id="280" r:id="rId30"/>
    <p:sldId id="303" r:id="rId31"/>
    <p:sldId id="275" r:id="rId32"/>
    <p:sldId id="276" r:id="rId33"/>
    <p:sldId id="270" r:id="rId34"/>
    <p:sldId id="318" r:id="rId35"/>
    <p:sldId id="317" r:id="rId36"/>
    <p:sldId id="301" r:id="rId37"/>
    <p:sldId id="297" r:id="rId38"/>
    <p:sldId id="296" r:id="rId39"/>
    <p:sldId id="272" r:id="rId40"/>
    <p:sldId id="262" r:id="rId41"/>
    <p:sldId id="291" r:id="rId42"/>
    <p:sldId id="277" r:id="rId43"/>
    <p:sldId id="298" r:id="rId44"/>
    <p:sldId id="293" r:id="rId45"/>
    <p:sldId id="299" r:id="rId46"/>
    <p:sldId id="312" r:id="rId47"/>
    <p:sldId id="308" r:id="rId48"/>
    <p:sldId id="309" r:id="rId49"/>
    <p:sldId id="310" r:id="rId50"/>
    <p:sldId id="311" r:id="rId51"/>
    <p:sldId id="307" r:id="rId52"/>
    <p:sldId id="300" r:id="rId53"/>
    <p:sldId id="302" r:id="rId54"/>
    <p:sldId id="292" r:id="rId55"/>
    <p:sldId id="316" r:id="rId56"/>
    <p:sldId id="269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59B4-F157-4C9D-83F5-93BB740846D2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2D16C-F479-4731-9CA5-B842F3D03C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59B4-F157-4C9D-83F5-93BB740846D2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2D16C-F479-4731-9CA5-B842F3D03C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59B4-F157-4C9D-83F5-93BB740846D2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2D16C-F479-4731-9CA5-B842F3D03C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59B4-F157-4C9D-83F5-93BB740846D2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2D16C-F479-4731-9CA5-B842F3D03C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59B4-F157-4C9D-83F5-93BB740846D2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2D16C-F479-4731-9CA5-B842F3D03C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59B4-F157-4C9D-83F5-93BB740846D2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2D16C-F479-4731-9CA5-B842F3D03C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59B4-F157-4C9D-83F5-93BB740846D2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2D16C-F479-4731-9CA5-B842F3D03C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59B4-F157-4C9D-83F5-93BB740846D2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2D16C-F479-4731-9CA5-B842F3D03C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59B4-F157-4C9D-83F5-93BB740846D2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2D16C-F479-4731-9CA5-B842F3D03C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59B4-F157-4C9D-83F5-93BB740846D2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2D16C-F479-4731-9CA5-B842F3D03C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59B4-F157-4C9D-83F5-93BB740846D2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2D16C-F479-4731-9CA5-B842F3D03C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159B4-F157-4C9D-83F5-93BB740846D2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2D16C-F479-4731-9CA5-B842F3D03C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485529"/>
            <a:ext cx="6858000" cy="1470025"/>
          </a:xfrm>
        </p:spPr>
        <p:txBody>
          <a:bodyPr/>
          <a:lstStyle/>
          <a:p>
            <a:r>
              <a:rPr lang="en-US" b="1" dirty="0">
                <a:latin typeface="Arial Black" pitchFamily="34" charset="0"/>
              </a:rPr>
              <a:t>QR </a:t>
            </a:r>
            <a:r>
              <a:rPr lang="en-US" b="1" dirty="0" smtClean="0">
                <a:latin typeface="Arial Black" pitchFamily="34" charset="0"/>
              </a:rPr>
              <a:t>Codes:</a:t>
            </a:r>
            <a:br>
              <a:rPr lang="en-US" b="1" dirty="0" smtClean="0">
                <a:latin typeface="Arial Black" pitchFamily="34" charset="0"/>
              </a:rPr>
            </a:br>
            <a:r>
              <a:rPr lang="en-US" b="1" dirty="0" smtClean="0">
                <a:latin typeface="Arial Black" pitchFamily="34" charset="0"/>
              </a:rPr>
              <a:t>A </a:t>
            </a:r>
            <a:r>
              <a:rPr lang="en-US" b="1" dirty="0">
                <a:latin typeface="Arial Black" pitchFamily="34" charset="0"/>
              </a:rPr>
              <a:t>Guide for Libraries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3733800"/>
            <a:ext cx="3276600" cy="1905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Memo Cordova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#ILA 11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Twitter: m3mo</a:t>
            </a:r>
          </a:p>
        </p:txBody>
      </p:sp>
      <p:pic>
        <p:nvPicPr>
          <p:cNvPr id="13316" name="Picture 4" descr="http://lgimages.s3.amazonaws.com/data/imagemanager/2184/memo.bitly.libguides.profi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981200"/>
            <a:ext cx="1371600" cy="1371601"/>
          </a:xfrm>
          <a:prstGeom prst="rect">
            <a:avLst/>
          </a:prstGeom>
          <a:noFill/>
        </p:spPr>
      </p:pic>
      <p:sp>
        <p:nvSpPr>
          <p:cNvPr id="5" name="AutoShape 2" descr="data:image/jpg;base64,/9j/4AAQSkZJRgABAQAAAQABAAD/2wCEAAkGBhQQERUUExQRFBUVFxcUFBgWFRUVFxgSGBwYFRcZGBYXHiYeFxwjGRYVIS8gJScrLCwsFiExNjA2NSgrLCkBCQoKDgwOGg8PGiwkHyQ0KSwtLCksLi8sKSwsLC8sNC0pLCwpLCwsLCwsLCwsLCwsLCkpLCkpLCwpLCkpKSkpLP/AABEIAKYAhwMBIgACEQEDEQH/xAAcAAACAwEBAQEAAAAAAAAAAAAAAQQFBgcDAgj/xABAEAACAQMCBAMFBQYEBQUAAAABAgMABBESIQUTMUEGIlEHMmFxgRQjcpGhM0NSYoKxNEKTwRZEktLwY3N0osL/xAAaAQACAwEBAAAAAAAAAAAAAAAABAEDBQIG/8QAJxEAAgIBBAECBwEAAAAAAAAAAAECAxEEEiExQSJRBRMUIzKR4aH/2gAMAwEAAhEDEQA/AOrUUUUwJhRRRQAUat8d+v0/8I/Osv4j8YC1uIkQ88nUJreIBphkAxyZ6IAQQQxGRJntVHf8UvZJhcgW1mqQyRnmE3DiNikhYhdKAjljbUep67VTO6EO2XQpnPpHQZbhU06mVdR0rkgamOSFGepwDt8K+65vd8LuJ3hla+uC0bFwVWJFGpSp5aqvlOG6nOxPrRHwyZpTN9vu2wmiNg8ZIGSZATo0kEhO3+Ug0v8AXVF30czpFFYZLq/j9y7SX+W4gQ5P44dDAfQ158H8Xnh9sEvIZxywzNNGefG7Es5Jxho8knYjA23q2vU1z4TK56ece0b2iovDOIrcQpKhBV1DDDK2MjOCVJGR0OD1FSqYFwoooqQCiiigAoopUAFFKigg85bpEIDMqk50gsATjrgHr1FYXxRx77Q2YJZooLfXzriJ2Afs8caDIfTjeQghcELvkg8Y38d9N9hEXmTLXDyRKWSDbAhcg4Mu3mBHlU9+n1wqTKFOS0PL+7CEDRpGy6CNmXTj86z9Xqdnpj2P6bT7vVI8RwzlxL9kKIQeZv5lmyN+Y+7EnOdeSc4O42qVxSONoZBKdMZQiQ5xhCN9+21RrmVLgcuG4VJIzqHLZGKlDpIeM9V3wQamXdqJYmjYnDoUYjAOGGk4zkDqax23lN/000l4PXAI26EbY9D6H5VWwcL5VvFbaebHp5Uhzo+7wd8DrnYYB75qabMcrlAsqhQgKkhgAABhvUADevZFwAMk4AGT1OO5x3NcbsdE4IF8Fm1W6yMjaVZ9IORETjSG2CFgCAc5AycV730rInkiaXPl0gqNviXIGO1SaKNxOCmvOBPhmtJDaSyAiTQMo4YEHUgOnUM7ONxitT4V46kqcgrypoEVXiLFvIBpV0c7yIce91B2O9V9QOK2LtpkhIS4hJaFj0z3R/VHGxHyPantNq3B7ZdCl+mU1mPZvqKrPD3G1vLdZVBUnKuh6pKp0uh+TA/MYNWVbqeTHfHA6KVFBA6VFFACzUbiV9yYnk0NJoUsVUqGIG5xqIGwydz2r3rM+0bi62/D7gHWDJDIiEIzLqI04ZlBCZDHGcA4O9D6JSyzNeHuI64JbyRZA0zvPJlG1aOkaqOrKsenBHxqylkeaNHt5Y1DeYMYzIrKem2pSPnXpw+RFjiRWH7NdAzhigUbhTvsMfKvO6uJg4WOJSu2ZGkAUDv5QCxNeZnJym35PQRW2KRItrfTuwjMhA1sqadR/MnHwJNe1FFUN5LAooooAKKKKACiiigDw4JcfZr/AEfu7wE/AXcS9f64hv8AGKtpmuf+I1YQGRPfgK3Ef4ojrI+qhl/qrdwTh1V13V1Dr+FgGH6EVv6GzfXh+DG1le2efc9c0Zr5zRmnhM+s0V85p0AKqbxnamXh90g6tBJj4lVLAfmtXFRuI2XOjKcyWPOMtEwVsdxkg7HvUsE+TDcIuYGMbBVE00KSFtG7LpGRzMYJHpnt0qbJJMJQAkTRHGW5hDrtv5NOG3+NV/hyNoYpbX/PaySQrq7p78LHHYoy7/OrPh87vGpkQxv0Zcg7jYkEHdT1HfFeYtjtmz0MHuimSKTMACSQABkk7AAdST2p1CaNJpZedk21nB9quUH71vOYoj/LiN2I7+UdM55qrdktqJnPYskK68TY0CG3uLgyEiLQoHMx1MYbzSKO7gaR61aw8O4iwz9gCj0a5iD/AJAEfrWx8KcFMSc+fDXU6q0zfwjqsKfwxx5wAOpBY7k153/FZ7GR3mBmtGOrmIn3lt6iRFH3kXfWBqXfUCPMNVaSpLoReomYy4vHgIF1BNbZOA76WiLdhzoyVUnsG05qXXQnWO4iwdEsUq/B0eNh+TKQa49xnjcPCJ5bWeR9KaXttmd2t3BIUnuUZWXJO40/Glr9JhZh+i6q/PEi/qPPctrWKKNppnyUjUgeUdXdjsiDI3PrgAnasifa3aZ92f8A6V/7qv8AwnxCK+tgInIlv7xoLg7q8dpEjyiJT2DQpjI7zOeo24p0knL1rg6svSXpHbWHEbtiLdbJ4ssjysJhFkZVljkLAzYOQWWPT6E1o+G8N4jZW8UbwQXKxRrGTBOwlIQYyElRVJwOmodK0s/2aW1ljUB4YlaJ0gzqUxDJjVY/MrjAwowemO1VHCPEpt1j58ontZMC3vdu+wjusbI+dhJgBjswVuurXCNf4rAjNuf5Htw7iSXCa4ycZKsGUq6OuzI6HdWB6g1Kqt49bC24hBKmy3YeGYDo0saGSKT8WlZEJ7jT6CrGmYvKEpx2vA6KVFdHIs0ZpZozUkGB41wSOxvo7lA2i5zbzMzs5WYnXE2WJIDYKY6DC4q2q641wlLuCSB86ZFxkdVbqrD4qwBHyrG8L40ArRXLxx3ELcuYMyrqYdJFyd1dcMPmaxviFDzvRraK3K2MuKgwQc1uJWo/aXlmGt+2p4VkRkye+WjPyY+lSbe6SQEo6OB10sGx+VfF5Z8wLhmR0YPHIuNSSDoy529QQdiCQetIUWfKnljlsN8cI6Dw28jvrRHGdE8e4BKsA4wy5BBVgSR1yCKqDc3HDf2pkurQfvQC1xAP/VVd54wP3ijUMeYH3qxdr4lu+HuzrbmZXJaZIccuRz1ljU+e3kPVkwyMcnIO51Ft7U4HUFrbiMZ7qbZzg/Ncg1tK2DWUzPcJLwXnAOFQR6pbV/uZsOERlaDUdy8YA8mruFOk9cZya5z4y4LBxLikryrrS2SO3GDgNLl5ZMkbnTzEXHrmrifxTI6tHY25s0di7yyKivqbdjHApI1k/wCZ8euDUSys1hQIucDJyTlixOWZierEkknuTSmp1KS2wfJfTU28yRBj8KWijAtoMfgB/vUbhfBJrJo/sptAsc8lwvMik1FpEeIqzI+GUK5A2BGB9b6is+F9kemNSqjLwQLm6vzcC5jawim2EhRJ9MyDokyliHA7Nsy9jjIN94WvIZrmWOWLkTTozSwh1ktLkeUNKoZR94AQGGASG3DbEQKquOK5ktBE5jmNygjdQCyqVcSkBsg/d6uu1N0aqcpqL8lFtMYxbRpb60jW7tbWEsY7ISTyZcvoMitHBFqYk+60hC9lRexFXOah8M4YlumlNRJJZ2Y6nkkPvO7HdmPr8MDbapea3IrCMactzHmilmiujgVFLNGaAKbxfxR7e2JiIWWR44IiRnS8rBdWO+kZbHwrFcRntbHCGBriQ4ZyUSRzqbQHklk7s+2M/TFbbxZwhrq1ZIyBKrJLCT050ZDoD8CRj61mmKcQt2QFkfYMMfeQzoQwDKe6sPqPnWZrW1KLfRpaPDT9z54Utu0xZYOROqYZSgjPLJxnyeSRc7ZGcfCrmvDnGOLXOUUquZGGQgx1I1b4pcPu+dEkmlk1jUFb3gD0z6ZGD9ax55byacfYkUYqp474qt7Ifev5iMhFGpyPXHYfE4rE3/tccn7mBFHYyMWOPwpjH513XRZPlI5lZGPZ0ymBXFbv2jXr/vgnwREX9SCf1qvfi93cHBlupSewaQ/otMLRS8sqeoXhHdZbhVGWZVHxIH96iLx+3ZwizwFycBRIhJPpgHNcbh8HXspz9mmPxkGj9ZCK3vgHwQ1oTNOFEp8qKCDoXucjbUenwHzrmdFdccuWWTGyUnjBYcW8Ry2mnntZR686ctcNnGM7LGemR+dReBeLoBexSzXUEwZWhXSrxLbyORhgsm7KwGkud126Ampfjfwmb9I9DKjxscFs4KNgMNt+wP0rKH2Qykf4iH/ofFW6edUcSbwyu6E5Zj4O70VgfDXFLjhsKx3rLNCuFWdNRaJeiiUEZMf8493vtuN6GrZrsjYsxZj2VyreJDopZoqw4FRSzRmpIHVVxPwxbXL65YlL4xrUsjkdgWQgsPgatM0ZqGs9gm10YTxR4Tt7bkToh5aSqsys8ki6JPIjlXYjySFDn0Jq3q54tw5bmCWFvdlRkPw1DAPzBwfpWX4FeGW3idvfK4k/9xfI/wD9lNY3xGvGJI19DZuTizjfjUn7fc6uvMP5YGPpjFbmTwDY2UTS3LSSBOuTpBPQBUTBOT2JNZv2o8PMd7rA2mjVv6l8jfXZT/VXQ+Hst7BazBhhSsjDAILBGjZT6YYk/SubbGq4NPjyWwitzT7IPh+WwK5WKzhOcKpeCRyu2CcE4JOdsnpWlimUjysuO2kjH6V8ScPib3oom+caH+4qI/hm1brbQf6aj+wpGU4yeW2MJNFmF9KTHHXb51UnwpbdotP4XkQfkrCo3EeDWVvEZJIVYDYatUjMx2CqGJLMTgYqFGMnhN/r+kttdlxNfxp70ka/idR/c1EfxNajrc2/+qhP5A5qw8J+DoYLdebb2/OcmSTMaNpdznQMjooIX6VoYrVF91EX8Kqv9hWpH4avLM6Wvw+EYW54p9sR4bRTO8ilC2lhDGGGktJIwAwASdIyTjpW44fa8mKOPJblokeT1OlQuT+VSCxPUk/Olmn6NPGlYQlde7XyOilmimCgWaM0qKk5HmjNKigB5rF8JXQ91H2S6lx8n0y/3kNbOsdZnNzff/JA+ohhB/Ws74ivtD+gf3Cg9pvCOdacwDLQHX8eWfK/+x/prnvhrxfNYkhMPGxy0bZxn1UjdT+h7iu3ugYEEAgggg9CDsQfpXEfGHhlrGcqAeU+Wib+XupPqv8AbBpHSTjKPy5GhdFp7kbK29rkJ/aQSr+FlYf7VIb2sWvZLg/0qP8A9VyiimPpKvYr+dM3fGvarJIpW3j5OdtbNqcD+UDYH47/AO9T/Zt4tgedVvQWnziCeWR3UE7adLkrEx6BgN+nz5rSIq+uuNf4opsbmuWfrCjNZD2XcalurBWmDEoxiVz+8RQMNk9TuVJ76a11Pp5RmSWHgeaM0qKCB5opUVJAqKVFBA6KVeN7eJDG8kh0oil2J7KBk0Ekbi/FTDy0jTmTTNoiTOkHAy7M2DpRV3Jx6DqRWX8MymSJ5m06p5ppTpJIxqKLgnfGlB1p2niZor2Ke/ge1intxHbSMQ0a63Mh1sP2bsojBBxjR6HNX3E/CWXaa0kEMjeZ0I1QSk/5mQYKMf41O/cGs7VxdsdsTS0uKnlkeofF+ER3UTRSrqU/Qg9mU9iK+Jr6aD/EW06AdZIgbiL56oxrUfiUV5J4otT/AMxCPgzhD+TYIrFdVkHnBqKcJLs5xcey65E4jQo0R3EpIGF/mTrq+A2PrUziPsllDfcTI69+ZlWB7+6CCM1vW8TWo/5m3/1UP6A0oeN87/DQXNwfVY2jj+ssulR9M00rr5NYX+FLrrXbMt4W9lEVxbzc53EqTvGskZ8ulAoI0sMMNRb0O1avw37K7S0B5ii6ckENKi4UDoFTJA69e+3pTt+DyWCW8znTJLeFblUdnRkuGcRqQcAlWMY14B2xnFbDNbdSTis9mPdKSeM8AiBQAAABsABgAegA6U6VFXCw6KVFADopUUALNGaVedxcLGpd2VFUEszEAADqST0oA9c1SX0H268hsusSgXV36GJTiKI/jkGSP4UPrXzBdXV6M24FvAek8yFpHH8UUBxgejSdf4a+7fwEqO8gvOJCSTTzHW5CF9IwuQqYwATgYwKpnNYwhmqpp5Zv7yxjmRo5USRGGGV1DKR6EHY1kD4Gnsznh84EXX7Lc6niHwilH3kQ+HmG526VL4BxqWGcWl05lLqz205VVMgXd4pAuFEijfIADLvjINauqRowx49PDtc2F2h/igC3cfxOYjzFHzTNR5vG1gT95IAfSWCZT+UkYNdBpYoA53/xtw1dxLDn+WFyfoFTNe3/ABvHJjkwX9znoYrWbH1eUIAPjW+xRigDm97wHiXE9CukVhbq6SEMyz3DFCGTZfImCAcZO4GdsipSSS2twLW4bXrDPbT4C81V3aNwoAWVBvtsy7jGCK39UnjDgJvLZkQhZkIlt3/guE3Q/I+6fgxrqMsM4nBSRXZozUHg/EhcQpKAV1DzKeqSA6XQ/FXDD6VNpoz3xwPNGaVFADzSoooAVUNjbjiFzKZd4LSXlJEeklwoVjJIOjKuoBV9ck9hRRXFr4LqFmRrqKKKWHSh8bAraNOv7S1ZbuM9PNEdTKSOzJrU/ircxSalDDoQCPkd6KKAPuiiigAooooAKKKKAOU8dvX4bxOZRhracwzFBs8cs7tCzJ2IMkeoqSPeJG+QdRRRTFT4E70k8hRRRVouFFFF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data:image/jpg;base64,/9j/4AAQSkZJRgABAQAAAQABAAD/2wCEAAkGBhQQERUUExQRFBUVFxcUFBgWFRUVFxgSGBwYFRcZGBYXHiYeFxwjGRYVIS8gJScrLCwsFiExNjA2NSgrLCkBCQoKDgwOGg8PGiwkHyQ0KSwtLCksLi8sKSwsLC8sNC0pLCwpLCwsLCwsLCwsLCwsLCkpLCkpLCwpLCkpKSkpLP/AABEIAKYAhwMBIgACEQEDEQH/xAAcAAACAwEBAQEAAAAAAAAAAAAAAQQFBgcDAgj/xABAEAACAQMCBAMFBQYEBQUAAAABAgMABBESIQUTMUEGIlEHMmFxgRQjcpGhM0NSYoKxNEKTwRZEktLwY3N0osL/xAAaAQACAwEBAAAAAAAAAAAAAAAABAEDBQIG/8QAJxEAAgIBBAECBwEAAAAAAAAAAAECAxEEEiExQSJRBRMUIzKR4aH/2gAMAwEAAhEDEQA/AOrUUUUwJhRRRQAUat8d+v0/8I/Osv4j8YC1uIkQ88nUJreIBphkAxyZ6IAQQQxGRJntVHf8UvZJhcgW1mqQyRnmE3DiNikhYhdKAjljbUep67VTO6EO2XQpnPpHQZbhU06mVdR0rkgamOSFGepwDt8K+65vd8LuJ3hla+uC0bFwVWJFGpSp5aqvlOG6nOxPrRHwyZpTN9vu2wmiNg8ZIGSZATo0kEhO3+Ug0v8AXVF30czpFFYZLq/j9y7SX+W4gQ5P44dDAfQ158H8Xnh9sEvIZxywzNNGefG7Es5Jxho8knYjA23q2vU1z4TK56ece0b2iovDOIrcQpKhBV1DDDK2MjOCVJGR0OD1FSqYFwoooqQCiiigAoopUAFFKigg85bpEIDMqk50gsATjrgHr1FYXxRx77Q2YJZooLfXzriJ2Afs8caDIfTjeQghcELvkg8Y38d9N9hEXmTLXDyRKWSDbAhcg4Mu3mBHlU9+n1wqTKFOS0PL+7CEDRpGy6CNmXTj86z9Xqdnpj2P6bT7vVI8RwzlxL9kKIQeZv5lmyN+Y+7EnOdeSc4O42qVxSONoZBKdMZQiQ5xhCN9+21RrmVLgcuG4VJIzqHLZGKlDpIeM9V3wQamXdqJYmjYnDoUYjAOGGk4zkDqax23lN/000l4PXAI26EbY9D6H5VWwcL5VvFbaebHp5Uhzo+7wd8DrnYYB75qabMcrlAsqhQgKkhgAABhvUADevZFwAMk4AGT1OO5x3NcbsdE4IF8Fm1W6yMjaVZ9IORETjSG2CFgCAc5AycV730rInkiaXPl0gqNviXIGO1SaKNxOCmvOBPhmtJDaSyAiTQMo4YEHUgOnUM7ONxitT4V46kqcgrypoEVXiLFvIBpV0c7yIce91B2O9V9QOK2LtpkhIS4hJaFj0z3R/VHGxHyPantNq3B7ZdCl+mU1mPZvqKrPD3G1vLdZVBUnKuh6pKp0uh+TA/MYNWVbqeTHfHA6KVFBA6VFFACzUbiV9yYnk0NJoUsVUqGIG5xqIGwydz2r3rM+0bi62/D7gHWDJDIiEIzLqI04ZlBCZDHGcA4O9D6JSyzNeHuI64JbyRZA0zvPJlG1aOkaqOrKsenBHxqylkeaNHt5Y1DeYMYzIrKem2pSPnXpw+RFjiRWH7NdAzhigUbhTvsMfKvO6uJg4WOJSu2ZGkAUDv5QCxNeZnJym35PQRW2KRItrfTuwjMhA1sqadR/MnHwJNe1FFUN5LAooooAKKKKACiiigDw4JcfZr/AEfu7wE/AXcS9f64hv8AGKtpmuf+I1YQGRPfgK3Ef4ojrI+qhl/qrdwTh1V13V1Dr+FgGH6EVv6GzfXh+DG1le2efc9c0Zr5zRmnhM+s0V85p0AKqbxnamXh90g6tBJj4lVLAfmtXFRuI2XOjKcyWPOMtEwVsdxkg7HvUsE+TDcIuYGMbBVE00KSFtG7LpGRzMYJHpnt0qbJJMJQAkTRHGW5hDrtv5NOG3+NV/hyNoYpbX/PaySQrq7p78LHHYoy7/OrPh87vGpkQxv0Zcg7jYkEHdT1HfFeYtjtmz0MHuimSKTMACSQABkk7AAdST2p1CaNJpZedk21nB9quUH71vOYoj/LiN2I7+UdM55qrdktqJnPYskK68TY0CG3uLgyEiLQoHMx1MYbzSKO7gaR61aw8O4iwz9gCj0a5iD/AJAEfrWx8KcFMSc+fDXU6q0zfwjqsKfwxx5wAOpBY7k153/FZ7GR3mBmtGOrmIn3lt6iRFH3kXfWBqXfUCPMNVaSpLoReomYy4vHgIF1BNbZOA76WiLdhzoyVUnsG05qXXQnWO4iwdEsUq/B0eNh+TKQa49xnjcPCJ5bWeR9KaXttmd2t3BIUnuUZWXJO40/Glr9JhZh+i6q/PEi/qPPctrWKKNppnyUjUgeUdXdjsiDI3PrgAnasifa3aZ92f8A6V/7qv8AwnxCK+tgInIlv7xoLg7q8dpEjyiJT2DQpjI7zOeo24p0knL1rg6svSXpHbWHEbtiLdbJ4ssjysJhFkZVljkLAzYOQWWPT6E1o+G8N4jZW8UbwQXKxRrGTBOwlIQYyElRVJwOmodK0s/2aW1ljUB4YlaJ0gzqUxDJjVY/MrjAwowemO1VHCPEpt1j58ontZMC3vdu+wjusbI+dhJgBjswVuurXCNf4rAjNuf5Htw7iSXCa4ycZKsGUq6OuzI6HdWB6g1Kqt49bC24hBKmy3YeGYDo0saGSKT8WlZEJ7jT6CrGmYvKEpx2vA6KVFdHIs0ZpZozUkGB41wSOxvo7lA2i5zbzMzs5WYnXE2WJIDYKY6DC4q2q641wlLuCSB86ZFxkdVbqrD4qwBHyrG8L40ArRXLxx3ELcuYMyrqYdJFyd1dcMPmaxviFDzvRraK3K2MuKgwQc1uJWo/aXlmGt+2p4VkRkye+WjPyY+lSbe6SQEo6OB10sGx+VfF5Z8wLhmR0YPHIuNSSDoy529QQdiCQetIUWfKnljlsN8cI6Dw28jvrRHGdE8e4BKsA4wy5BBVgSR1yCKqDc3HDf2pkurQfvQC1xAP/VVd54wP3ijUMeYH3qxdr4lu+HuzrbmZXJaZIccuRz1ljU+e3kPVkwyMcnIO51Ft7U4HUFrbiMZ7qbZzg/Ncg1tK2DWUzPcJLwXnAOFQR6pbV/uZsOERlaDUdy8YA8mruFOk9cZya5z4y4LBxLikryrrS2SO3GDgNLl5ZMkbnTzEXHrmrifxTI6tHY25s0di7yyKivqbdjHApI1k/wCZ8euDUSys1hQIucDJyTlixOWZierEkknuTSmp1KS2wfJfTU28yRBj8KWijAtoMfgB/vUbhfBJrJo/sptAsc8lwvMik1FpEeIqzI+GUK5A2BGB9b6is+F9kemNSqjLwQLm6vzcC5jawim2EhRJ9MyDokyliHA7Nsy9jjIN94WvIZrmWOWLkTTozSwh1ktLkeUNKoZR94AQGGASG3DbEQKquOK5ktBE5jmNygjdQCyqVcSkBsg/d6uu1N0aqcpqL8lFtMYxbRpb60jW7tbWEsY7ISTyZcvoMitHBFqYk+60hC9lRexFXOah8M4YlumlNRJJZ2Y6nkkPvO7HdmPr8MDbapea3IrCMactzHmilmiujgVFLNGaAKbxfxR7e2JiIWWR44IiRnS8rBdWO+kZbHwrFcRntbHCGBriQ4ZyUSRzqbQHklk7s+2M/TFbbxZwhrq1ZIyBKrJLCT050ZDoD8CRj61mmKcQt2QFkfYMMfeQzoQwDKe6sPqPnWZrW1KLfRpaPDT9z54Utu0xZYOROqYZSgjPLJxnyeSRc7ZGcfCrmvDnGOLXOUUquZGGQgx1I1b4pcPu+dEkmlk1jUFb3gD0z6ZGD9ax55byacfYkUYqp474qt7Ifev5iMhFGpyPXHYfE4rE3/tccn7mBFHYyMWOPwpjH513XRZPlI5lZGPZ0ymBXFbv2jXr/vgnwREX9SCf1qvfi93cHBlupSewaQ/otMLRS8sqeoXhHdZbhVGWZVHxIH96iLx+3ZwizwFycBRIhJPpgHNcbh8HXspz9mmPxkGj9ZCK3vgHwQ1oTNOFEp8qKCDoXucjbUenwHzrmdFdccuWWTGyUnjBYcW8Ry2mnntZR686ctcNnGM7LGemR+dReBeLoBexSzXUEwZWhXSrxLbyORhgsm7KwGkud126Ampfjfwmb9I9DKjxscFs4KNgMNt+wP0rKH2Qykf4iH/ofFW6edUcSbwyu6E5Zj4O70VgfDXFLjhsKx3rLNCuFWdNRaJeiiUEZMf8493vtuN6GrZrsjYsxZj2VyreJDopZoqw4FRSzRmpIHVVxPwxbXL65YlL4xrUsjkdgWQgsPgatM0ZqGs9gm10YTxR4Tt7bkToh5aSqsys8ki6JPIjlXYjySFDn0Jq3q54tw5bmCWFvdlRkPw1DAPzBwfpWX4FeGW3idvfK4k/9xfI/wD9lNY3xGvGJI19DZuTizjfjUn7fc6uvMP5YGPpjFbmTwDY2UTS3LSSBOuTpBPQBUTBOT2JNZv2o8PMd7rA2mjVv6l8jfXZT/VXQ+Hst7BazBhhSsjDAILBGjZT6YYk/SubbGq4NPjyWwitzT7IPh+WwK5WKzhOcKpeCRyu2CcE4JOdsnpWlimUjysuO2kjH6V8ScPib3oom+caH+4qI/hm1brbQf6aj+wpGU4yeW2MJNFmF9KTHHXb51UnwpbdotP4XkQfkrCo3EeDWVvEZJIVYDYatUjMx2CqGJLMTgYqFGMnhN/r+kttdlxNfxp70ka/idR/c1EfxNajrc2/+qhP5A5qw8J+DoYLdebb2/OcmSTMaNpdznQMjooIX6VoYrVF91EX8Kqv9hWpH4avLM6Wvw+EYW54p9sR4bRTO8ilC2lhDGGGktJIwAwASdIyTjpW44fa8mKOPJblokeT1OlQuT+VSCxPUk/Olmn6NPGlYQlde7XyOilmimCgWaM0qKk5HmjNKigB5rF8JXQ91H2S6lx8n0y/3kNbOsdZnNzff/JA+ohhB/Ws74ivtD+gf3Cg9pvCOdacwDLQHX8eWfK/+x/prnvhrxfNYkhMPGxy0bZxn1UjdT+h7iu3ugYEEAgggg9CDsQfpXEfGHhlrGcqAeU+Wib+XupPqv8AbBpHSTjKPy5GhdFp7kbK29rkJ/aQSr+FlYf7VIb2sWvZLg/0qP8A9VyiimPpKvYr+dM3fGvarJIpW3j5OdtbNqcD+UDYH47/AO9T/Zt4tgedVvQWnziCeWR3UE7adLkrEx6BgN+nz5rSIq+uuNf4opsbmuWfrCjNZD2XcalurBWmDEoxiVz+8RQMNk9TuVJ76a11Pp5RmSWHgeaM0qKCB5opUVJAqKVFBA6KVeN7eJDG8kh0oil2J7KBk0Ekbi/FTDy0jTmTTNoiTOkHAy7M2DpRV3Jx6DqRWX8MymSJ5m06p5ppTpJIxqKLgnfGlB1p2niZor2Ke/ge1intxHbSMQ0a63Mh1sP2bsojBBxjR6HNX3E/CWXaa0kEMjeZ0I1QSk/5mQYKMf41O/cGs7VxdsdsTS0uKnlkeofF+ER3UTRSrqU/Qg9mU9iK+Jr6aD/EW06AdZIgbiL56oxrUfiUV5J4otT/AMxCPgzhD+TYIrFdVkHnBqKcJLs5xcey65E4jQo0R3EpIGF/mTrq+A2PrUziPsllDfcTI69+ZlWB7+6CCM1vW8TWo/5m3/1UP6A0oeN87/DQXNwfVY2jj+ssulR9M00rr5NYX+FLrrXbMt4W9lEVxbzc53EqTvGskZ8ulAoI0sMMNRb0O1avw37K7S0B5ii6ckENKi4UDoFTJA69e+3pTt+DyWCW8znTJLeFblUdnRkuGcRqQcAlWMY14B2xnFbDNbdSTis9mPdKSeM8AiBQAAABsABgAegA6U6VFXCw6KVFADopUUALNGaVedxcLGpd2VFUEszEAADqST0oA9c1SX0H268hsusSgXV36GJTiKI/jkGSP4UPrXzBdXV6M24FvAek8yFpHH8UUBxgejSdf4a+7fwEqO8gvOJCSTTzHW5CF9IwuQqYwATgYwKpnNYwhmqpp5Zv7yxjmRo5USRGGGV1DKR6EHY1kD4Gnsznh84EXX7Lc6niHwilH3kQ+HmG526VL4BxqWGcWl05lLqz205VVMgXd4pAuFEijfIADLvjINauqRowx49PDtc2F2h/igC3cfxOYjzFHzTNR5vG1gT95IAfSWCZT+UkYNdBpYoA53/xtw1dxLDn+WFyfoFTNe3/ABvHJjkwX9znoYrWbH1eUIAPjW+xRigDm97wHiXE9CukVhbq6SEMyz3DFCGTZfImCAcZO4GdsipSSS2twLW4bXrDPbT4C81V3aNwoAWVBvtsy7jGCK39UnjDgJvLZkQhZkIlt3/guE3Q/I+6fgxrqMsM4nBSRXZozUHg/EhcQpKAV1DzKeqSA6XQ/FXDD6VNpoz3xwPNGaVFADzSoooAVUNjbjiFzKZd4LSXlJEeklwoVjJIOjKuoBV9ck9hRRXFr4LqFmRrqKKKWHSh8bAraNOv7S1ZbuM9PNEdTKSOzJrU/ircxSalDDoQCPkd6KKAPuiiigAooooAKKKKAOU8dvX4bxOZRhracwzFBs8cs7tCzJ2IMkeoqSPeJG+QdRRRTFT4E70k8hRRRVouFFFF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6" descr="data:image/jpg;base64,/9j/4AAQSkZJRgABAQAAAQABAAD/2wCEAAkGBhQQERUUExQRFBUVFxcUFBgWFRUVFxgSGBwYFRcZGBYXHiYeFxwjGRYVIS8gJScrLCwsFiExNjA2NSgrLCkBCQoKDgwOGg8PGiwkHyQ0KSwtLCksLi8sKSwsLC8sNC0pLCwpLCwsLCwsLCwsLCwsLCkpLCkpLCwpLCkpKSkpLP/AABEIAKYAhwMBIgACEQEDEQH/xAAcAAACAwEBAQEAAAAAAAAAAAAAAQQFBgcDAgj/xABAEAACAQMCBAMFBQYEBQUAAAABAgMABBESIQUTMUEGIlEHMmFxgRQjcpGhM0NSYoKxNEKTwRZEktLwY3N0osL/xAAaAQACAwEBAAAAAAAAAAAAAAAABAEDBQIG/8QAJxEAAgIBBAECBwEAAAAAAAAAAAECAxEEEiExQSJRBRMUIzKR4aH/2gAMAwEAAhEDEQA/AOrUUUUwJhRRRQAUat8d+v0/8I/Osv4j8YC1uIkQ88nUJreIBphkAxyZ6IAQQQxGRJntVHf8UvZJhcgW1mqQyRnmE3DiNikhYhdKAjljbUep67VTO6EO2XQpnPpHQZbhU06mVdR0rkgamOSFGepwDt8K+65vd8LuJ3hla+uC0bFwVWJFGpSp5aqvlOG6nOxPrRHwyZpTN9vu2wmiNg8ZIGSZATo0kEhO3+Ug0v8AXVF30czpFFYZLq/j9y7SX+W4gQ5P44dDAfQ158H8Xnh9sEvIZxywzNNGefG7Es5Jxho8knYjA23q2vU1z4TK56ece0b2iovDOIrcQpKhBV1DDDK2MjOCVJGR0OD1FSqYFwoooqQCiiigAoopUAFFKigg85bpEIDMqk50gsATjrgHr1FYXxRx77Q2YJZooLfXzriJ2Afs8caDIfTjeQghcELvkg8Y38d9N9hEXmTLXDyRKWSDbAhcg4Mu3mBHlU9+n1wqTKFOS0PL+7CEDRpGy6CNmXTj86z9Xqdnpj2P6bT7vVI8RwzlxL9kKIQeZv5lmyN+Y+7EnOdeSc4O42qVxSONoZBKdMZQiQ5xhCN9+21RrmVLgcuG4VJIzqHLZGKlDpIeM9V3wQamXdqJYmjYnDoUYjAOGGk4zkDqax23lN/000l4PXAI26EbY9D6H5VWwcL5VvFbaebHp5Uhzo+7wd8DrnYYB75qabMcrlAsqhQgKkhgAABhvUADevZFwAMk4AGT1OO5x3NcbsdE4IF8Fm1W6yMjaVZ9IORETjSG2CFgCAc5AycV730rInkiaXPl0gqNviXIGO1SaKNxOCmvOBPhmtJDaSyAiTQMo4YEHUgOnUM7ONxitT4V46kqcgrypoEVXiLFvIBpV0c7yIce91B2O9V9QOK2LtpkhIS4hJaFj0z3R/VHGxHyPantNq3B7ZdCl+mU1mPZvqKrPD3G1vLdZVBUnKuh6pKp0uh+TA/MYNWVbqeTHfHA6KVFBA6VFFACzUbiV9yYnk0NJoUsVUqGIG5xqIGwydz2r3rM+0bi62/D7gHWDJDIiEIzLqI04ZlBCZDHGcA4O9D6JSyzNeHuI64JbyRZA0zvPJlG1aOkaqOrKsenBHxqylkeaNHt5Y1DeYMYzIrKem2pSPnXpw+RFjiRWH7NdAzhigUbhTvsMfKvO6uJg4WOJSu2ZGkAUDv5QCxNeZnJym35PQRW2KRItrfTuwjMhA1sqadR/MnHwJNe1FFUN5LAooooAKKKKACiiigDw4JcfZr/AEfu7wE/AXcS9f64hv8AGKtpmuf+I1YQGRPfgK3Ef4ojrI+qhl/qrdwTh1V13V1Dr+FgGH6EVv6GzfXh+DG1le2efc9c0Zr5zRmnhM+s0V85p0AKqbxnamXh90g6tBJj4lVLAfmtXFRuI2XOjKcyWPOMtEwVsdxkg7HvUsE+TDcIuYGMbBVE00KSFtG7LpGRzMYJHpnt0qbJJMJQAkTRHGW5hDrtv5NOG3+NV/hyNoYpbX/PaySQrq7p78LHHYoy7/OrPh87vGpkQxv0Zcg7jYkEHdT1HfFeYtjtmz0MHuimSKTMACSQABkk7AAdST2p1CaNJpZedk21nB9quUH71vOYoj/LiN2I7+UdM55qrdktqJnPYskK68TY0CG3uLgyEiLQoHMx1MYbzSKO7gaR61aw8O4iwz9gCj0a5iD/AJAEfrWx8KcFMSc+fDXU6q0zfwjqsKfwxx5wAOpBY7k153/FZ7GR3mBmtGOrmIn3lt6iRFH3kXfWBqXfUCPMNVaSpLoReomYy4vHgIF1BNbZOA76WiLdhzoyVUnsG05qXXQnWO4iwdEsUq/B0eNh+TKQa49xnjcPCJ5bWeR9KaXttmd2t3BIUnuUZWXJO40/Glr9JhZh+i6q/PEi/qPPctrWKKNppnyUjUgeUdXdjsiDI3PrgAnasifa3aZ92f8A6V/7qv8AwnxCK+tgInIlv7xoLg7q8dpEjyiJT2DQpjI7zOeo24p0knL1rg6svSXpHbWHEbtiLdbJ4ssjysJhFkZVljkLAzYOQWWPT6E1o+G8N4jZW8UbwQXKxRrGTBOwlIQYyElRVJwOmodK0s/2aW1ljUB4YlaJ0gzqUxDJjVY/MrjAwowemO1VHCPEpt1j58ontZMC3vdu+wjusbI+dhJgBjswVuurXCNf4rAjNuf5Htw7iSXCa4ycZKsGUq6OuzI6HdWB6g1Kqt49bC24hBKmy3YeGYDo0saGSKT8WlZEJ7jT6CrGmYvKEpx2vA6KVFdHIs0ZpZozUkGB41wSOxvo7lA2i5zbzMzs5WYnXE2WJIDYKY6DC4q2q641wlLuCSB86ZFxkdVbqrD4qwBHyrG8L40ArRXLxx3ELcuYMyrqYdJFyd1dcMPmaxviFDzvRraK3K2MuKgwQc1uJWo/aXlmGt+2p4VkRkye+WjPyY+lSbe6SQEo6OB10sGx+VfF5Z8wLhmR0YPHIuNSSDoy529QQdiCQetIUWfKnljlsN8cI6Dw28jvrRHGdE8e4BKsA4wy5BBVgSR1yCKqDc3HDf2pkurQfvQC1xAP/VVd54wP3ijUMeYH3qxdr4lu+HuzrbmZXJaZIccuRz1ljU+e3kPVkwyMcnIO51Ft7U4HUFrbiMZ7qbZzg/Ncg1tK2DWUzPcJLwXnAOFQR6pbV/uZsOERlaDUdy8YA8mruFOk9cZya5z4y4LBxLikryrrS2SO3GDgNLl5ZMkbnTzEXHrmrifxTI6tHY25s0di7yyKivqbdjHApI1k/wCZ8euDUSys1hQIucDJyTlixOWZierEkknuTSmp1KS2wfJfTU28yRBj8KWijAtoMfgB/vUbhfBJrJo/sptAsc8lwvMik1FpEeIqzI+GUK5A2BGB9b6is+F9kemNSqjLwQLm6vzcC5jawim2EhRJ9MyDokyliHA7Nsy9jjIN94WvIZrmWOWLkTTozSwh1ktLkeUNKoZR94AQGGASG3DbEQKquOK5ktBE5jmNygjdQCyqVcSkBsg/d6uu1N0aqcpqL8lFtMYxbRpb60jW7tbWEsY7ISTyZcvoMitHBFqYk+60hC9lRexFXOah8M4YlumlNRJJZ2Y6nkkPvO7HdmPr8MDbapea3IrCMactzHmilmiujgVFLNGaAKbxfxR7e2JiIWWR44IiRnS8rBdWO+kZbHwrFcRntbHCGBriQ4ZyUSRzqbQHklk7s+2M/TFbbxZwhrq1ZIyBKrJLCT050ZDoD8CRj61mmKcQt2QFkfYMMfeQzoQwDKe6sPqPnWZrW1KLfRpaPDT9z54Utu0xZYOROqYZSgjPLJxnyeSRc7ZGcfCrmvDnGOLXOUUquZGGQgx1I1b4pcPu+dEkmlk1jUFb3gD0z6ZGD9ax55byacfYkUYqp474qt7Ifev5iMhFGpyPXHYfE4rE3/tccn7mBFHYyMWOPwpjH513XRZPlI5lZGPZ0ymBXFbv2jXr/vgnwREX9SCf1qvfi93cHBlupSewaQ/otMLRS8sqeoXhHdZbhVGWZVHxIH96iLx+3ZwizwFycBRIhJPpgHNcbh8HXspz9mmPxkGj9ZCK3vgHwQ1oTNOFEp8qKCDoXucjbUenwHzrmdFdccuWWTGyUnjBYcW8Ry2mnntZR686ctcNnGM7LGemR+dReBeLoBexSzXUEwZWhXSrxLbyORhgsm7KwGkud126Ampfjfwmb9I9DKjxscFs4KNgMNt+wP0rKH2Qykf4iH/ofFW6edUcSbwyu6E5Zj4O70VgfDXFLjhsKx3rLNCuFWdNRaJeiiUEZMf8493vtuN6GrZrsjYsxZj2VyreJDopZoqw4FRSzRmpIHVVxPwxbXL65YlL4xrUsjkdgWQgsPgatM0ZqGs9gm10YTxR4Tt7bkToh5aSqsys8ki6JPIjlXYjySFDn0Jq3q54tw5bmCWFvdlRkPw1DAPzBwfpWX4FeGW3idvfK4k/9xfI/wD9lNY3xGvGJI19DZuTizjfjUn7fc6uvMP5YGPpjFbmTwDY2UTS3LSSBOuTpBPQBUTBOT2JNZv2o8PMd7rA2mjVv6l8jfXZT/VXQ+Hst7BazBhhSsjDAILBGjZT6YYk/SubbGq4NPjyWwitzT7IPh+WwK5WKzhOcKpeCRyu2CcE4JOdsnpWlimUjysuO2kjH6V8ScPib3oom+caH+4qI/hm1brbQf6aj+wpGU4yeW2MJNFmF9KTHHXb51UnwpbdotP4XkQfkrCo3EeDWVvEZJIVYDYatUjMx2CqGJLMTgYqFGMnhN/r+kttdlxNfxp70ka/idR/c1EfxNajrc2/+qhP5A5qw8J+DoYLdebb2/OcmSTMaNpdznQMjooIX6VoYrVF91EX8Kqv9hWpH4avLM6Wvw+EYW54p9sR4bRTO8ilC2lhDGGGktJIwAwASdIyTjpW44fa8mKOPJblokeT1OlQuT+VSCxPUk/Olmn6NPGlYQlde7XyOilmimCgWaM0qKk5HmjNKigB5rF8JXQ91H2S6lx8n0y/3kNbOsdZnNzff/JA+ohhB/Ws74ivtD+gf3Cg9pvCOdacwDLQHX8eWfK/+x/prnvhrxfNYkhMPGxy0bZxn1UjdT+h7iu3ugYEEAgggg9CDsQfpXEfGHhlrGcqAeU+Wib+XupPqv8AbBpHSTjKPy5GhdFp7kbK29rkJ/aQSr+FlYf7VIb2sWvZLg/0qP8A9VyiimPpKvYr+dM3fGvarJIpW3j5OdtbNqcD+UDYH47/AO9T/Zt4tgedVvQWnziCeWR3UE7adLkrEx6BgN+nz5rSIq+uuNf4opsbmuWfrCjNZD2XcalurBWmDEoxiVz+8RQMNk9TuVJ76a11Pp5RmSWHgeaM0qKCB5opUVJAqKVFBA6KVeN7eJDG8kh0oil2J7KBk0Ekbi/FTDy0jTmTTNoiTOkHAy7M2DpRV3Jx6DqRWX8MymSJ5m06p5ppTpJIxqKLgnfGlB1p2niZor2Ke/ge1intxHbSMQ0a63Mh1sP2bsojBBxjR6HNX3E/CWXaa0kEMjeZ0I1QSk/5mQYKMf41O/cGs7VxdsdsTS0uKnlkeofF+ER3UTRSrqU/Qg9mU9iK+Jr6aD/EW06AdZIgbiL56oxrUfiUV5J4otT/AMxCPgzhD+TYIrFdVkHnBqKcJLs5xcey65E4jQo0R3EpIGF/mTrq+A2PrUziPsllDfcTI69+ZlWB7+6CCM1vW8TWo/5m3/1UP6A0oeN87/DQXNwfVY2jj+ssulR9M00rr5NYX+FLrrXbMt4W9lEVxbzc53EqTvGskZ8ulAoI0sMMNRb0O1avw37K7S0B5ii6ckENKi4UDoFTJA69e+3pTt+DyWCW8znTJLeFblUdnRkuGcRqQcAlWMY14B2xnFbDNbdSTis9mPdKSeM8AiBQAAABsABgAegA6U6VFXCw6KVFADopUUALNGaVedxcLGpd2VFUEszEAADqST0oA9c1SX0H268hsusSgXV36GJTiKI/jkGSP4UPrXzBdXV6M24FvAek8yFpHH8UUBxgejSdf4a+7fwEqO8gvOJCSTTzHW5CF9IwuQqYwATgYwKpnNYwhmqpp5Zv7yxjmRo5USRGGGV1DKR6EHY1kD4Gnsznh84EXX7Lc6niHwilH3kQ+HmG526VL4BxqWGcWl05lLqz205VVMgXd4pAuFEijfIADLvjINauqRowx49PDtc2F2h/igC3cfxOYjzFHzTNR5vG1gT95IAfSWCZT+UkYNdBpYoA53/xtw1dxLDn+WFyfoFTNe3/ABvHJjkwX9znoYrWbH1eUIAPjW+xRigDm97wHiXE9CukVhbq6SEMyz3DFCGTZfImCAcZO4GdsipSSS2twLW4bXrDPbT4C81V3aNwoAWVBvtsy7jGCK39UnjDgJvLZkQhZkIlt3/guE3Q/I+6fgxrqMsM4nBSRXZozUHg/EhcQpKAV1DzKeqSA6XQ/FXDD6VNpoz3xwPNGaVFADzSoooAVUNjbjiFzKZd4LSXlJEeklwoVjJIOjKuoBV9ck9hRRXFr4LqFmRrqKKKWHSh8bAraNOv7S1ZbuM9PNEdTKSOzJrU/ircxSalDDoQCPkd6KKAPuiiigAooooAKKKKAOU8dvX4bxOZRhracwzFBs8cs7tCzJ2IMkeoqSPeJG+QdRRRTFT4E70k8hRRRVouFFFFA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8" descr="data:image/jpg;base64,/9j/4AAQSkZJRgABAQAAAQABAAD/2wCEAAkGBhQQERUUExQRFBUVFxcUFBgWFRUVFxgSGBwYFRcZGBYXHiYeFxwjGRYVIS8gJScrLCwsFiExNjA2NSgrLCkBCQoKDgwOGg8PGiwkHyQ0KSwtLCksLi8sKSwsLC8sNC0pLCwpLCwsLCwsLCwsLCwsLCkpLCkpLCwpLCkpKSkpLP/AABEIAKYAhwMBIgACEQEDEQH/xAAcAAACAwEBAQEAAAAAAAAAAAAAAQQFBgcDAgj/xABAEAACAQMCBAMFBQYEBQUAAAABAgMABBESIQUTMUEGIlEHMmFxgRQjcpGhM0NSYoKxNEKTwRZEktLwY3N0osL/xAAaAQACAwEBAAAAAAAAAAAAAAAABAEDBQIG/8QAJxEAAgIBBAECBwEAAAAAAAAAAAECAxEEEiExQSJRBRMUIzKR4aH/2gAMAwEAAhEDEQA/AOrUUUUwJhRRRQAUat8d+v0/8I/Osv4j8YC1uIkQ88nUJreIBphkAxyZ6IAQQQxGRJntVHf8UvZJhcgW1mqQyRnmE3DiNikhYhdKAjljbUep67VTO6EO2XQpnPpHQZbhU06mVdR0rkgamOSFGepwDt8K+65vd8LuJ3hla+uC0bFwVWJFGpSp5aqvlOG6nOxPrRHwyZpTN9vu2wmiNg8ZIGSZATo0kEhO3+Ug0v8AXVF30czpFFYZLq/j9y7SX+W4gQ5P44dDAfQ158H8Xnh9sEvIZxywzNNGefG7Es5Jxho8knYjA23q2vU1z4TK56ece0b2iovDOIrcQpKhBV1DDDK2MjOCVJGR0OD1FSqYFwoooqQCiiigAoopUAFFKigg85bpEIDMqk50gsATjrgHr1FYXxRx77Q2YJZooLfXzriJ2Afs8caDIfTjeQghcELvkg8Y38d9N9hEXmTLXDyRKWSDbAhcg4Mu3mBHlU9+n1wqTKFOS0PL+7CEDRpGy6CNmXTj86z9Xqdnpj2P6bT7vVI8RwzlxL9kKIQeZv5lmyN+Y+7EnOdeSc4O42qVxSONoZBKdMZQiQ5xhCN9+21RrmVLgcuG4VJIzqHLZGKlDpIeM9V3wQamXdqJYmjYnDoUYjAOGGk4zkDqax23lN/000l4PXAI26EbY9D6H5VWwcL5VvFbaebHp5Uhzo+7wd8DrnYYB75qabMcrlAsqhQgKkhgAABhvUADevZFwAMk4AGT1OO5x3NcbsdE4IF8Fm1W6yMjaVZ9IORETjSG2CFgCAc5AycV730rInkiaXPl0gqNviXIGO1SaKNxOCmvOBPhmtJDaSyAiTQMo4YEHUgOnUM7ONxitT4V46kqcgrypoEVXiLFvIBpV0c7yIce91B2O9V9QOK2LtpkhIS4hJaFj0z3R/VHGxHyPantNq3B7ZdCl+mU1mPZvqKrPD3G1vLdZVBUnKuh6pKp0uh+TA/MYNWVbqeTHfHA6KVFBA6VFFACzUbiV9yYnk0NJoUsVUqGIG5xqIGwydz2r3rM+0bi62/D7gHWDJDIiEIzLqI04ZlBCZDHGcA4O9D6JSyzNeHuI64JbyRZA0zvPJlG1aOkaqOrKsenBHxqylkeaNHt5Y1DeYMYzIrKem2pSPnXpw+RFjiRWH7NdAzhigUbhTvsMfKvO6uJg4WOJSu2ZGkAUDv5QCxNeZnJym35PQRW2KRItrfTuwjMhA1sqadR/MnHwJNe1FFUN5LAooooAKKKKACiiigDw4JcfZr/AEfu7wE/AXcS9f64hv8AGKtpmuf+I1YQGRPfgK3Ef4ojrI+qhl/qrdwTh1V13V1Dr+FgGH6EVv6GzfXh+DG1le2efc9c0Zr5zRmnhM+s0V85p0AKqbxnamXh90g6tBJj4lVLAfmtXFRuI2XOjKcyWPOMtEwVsdxkg7HvUsE+TDcIuYGMbBVE00KSFtG7LpGRzMYJHpnt0qbJJMJQAkTRHGW5hDrtv5NOG3+NV/hyNoYpbX/PaySQrq7p78LHHYoy7/OrPh87vGpkQxv0Zcg7jYkEHdT1HfFeYtjtmz0MHuimSKTMACSQABkk7AAdST2p1CaNJpZedk21nB9quUH71vOYoj/LiN2I7+UdM55qrdktqJnPYskK68TY0CG3uLgyEiLQoHMx1MYbzSKO7gaR61aw8O4iwz9gCj0a5iD/AJAEfrWx8KcFMSc+fDXU6q0zfwjqsKfwxx5wAOpBY7k153/FZ7GR3mBmtGOrmIn3lt6iRFH3kXfWBqXfUCPMNVaSpLoReomYy4vHgIF1BNbZOA76WiLdhzoyVUnsG05qXXQnWO4iwdEsUq/B0eNh+TKQa49xnjcPCJ5bWeR9KaXttmd2t3BIUnuUZWXJO40/Glr9JhZh+i6q/PEi/qPPctrWKKNppnyUjUgeUdXdjsiDI3PrgAnasifa3aZ92f8A6V/7qv8AwnxCK+tgInIlv7xoLg7q8dpEjyiJT2DQpjI7zOeo24p0knL1rg6svSXpHbWHEbtiLdbJ4ssjysJhFkZVljkLAzYOQWWPT6E1o+G8N4jZW8UbwQXKxRrGTBOwlIQYyElRVJwOmodK0s/2aW1ljUB4YlaJ0gzqUxDJjVY/MrjAwowemO1VHCPEpt1j58ontZMC3vdu+wjusbI+dhJgBjswVuurXCNf4rAjNuf5Htw7iSXCa4ycZKsGUq6OuzI6HdWB6g1Kqt49bC24hBKmy3YeGYDo0saGSKT8WlZEJ7jT6CrGmYvKEpx2vA6KVFdHIs0ZpZozUkGB41wSOxvo7lA2i5zbzMzs5WYnXE2WJIDYKY6DC4q2q641wlLuCSB86ZFxkdVbqrD4qwBHyrG8L40ArRXLxx3ELcuYMyrqYdJFyd1dcMPmaxviFDzvRraK3K2MuKgwQc1uJWo/aXlmGt+2p4VkRkye+WjPyY+lSbe6SQEo6OB10sGx+VfF5Z8wLhmR0YPHIuNSSDoy529QQdiCQetIUWfKnljlsN8cI6Dw28jvrRHGdE8e4BKsA4wy5BBVgSR1yCKqDc3HDf2pkurQfvQC1xAP/VVd54wP3ijUMeYH3qxdr4lu+HuzrbmZXJaZIccuRz1ljU+e3kPVkwyMcnIO51Ft7U4HUFrbiMZ7qbZzg/Ncg1tK2DWUzPcJLwXnAOFQR6pbV/uZsOERlaDUdy8YA8mruFOk9cZya5z4y4LBxLikryrrS2SO3GDgNLl5ZMkbnTzEXHrmrifxTI6tHY25s0di7yyKivqbdjHApI1k/wCZ8euDUSys1hQIucDJyTlixOWZierEkknuTSmp1KS2wfJfTU28yRBj8KWijAtoMfgB/vUbhfBJrJo/sptAsc8lwvMik1FpEeIqzI+GUK5A2BGB9b6is+F9kemNSqjLwQLm6vzcC5jawim2EhRJ9MyDokyliHA7Nsy9jjIN94WvIZrmWOWLkTTozSwh1ktLkeUNKoZR94AQGGASG3DbEQKquOK5ktBE5jmNygjdQCyqVcSkBsg/d6uu1N0aqcpqL8lFtMYxbRpb60jW7tbWEsY7ISTyZcvoMitHBFqYk+60hC9lRexFXOah8M4YlumlNRJJZ2Y6nkkPvO7HdmPr8MDbapea3IrCMactzHmilmiujgVFLNGaAKbxfxR7e2JiIWWR44IiRnS8rBdWO+kZbHwrFcRntbHCGBriQ4ZyUSRzqbQHklk7s+2M/TFbbxZwhrq1ZIyBKrJLCT050ZDoD8CRj61mmKcQt2QFkfYMMfeQzoQwDKe6sPqPnWZrW1KLfRpaPDT9z54Utu0xZYOROqYZSgjPLJxnyeSRc7ZGcfCrmvDnGOLXOUUquZGGQgx1I1b4pcPu+dEkmlk1jUFb3gD0z6ZGD9ax55byacfYkUYqp474qt7Ifev5iMhFGpyPXHYfE4rE3/tccn7mBFHYyMWOPwpjH513XRZPlI5lZGPZ0ymBXFbv2jXr/vgnwREX9SCf1qvfi93cHBlupSewaQ/otMLRS8sqeoXhHdZbhVGWZVHxIH96iLx+3ZwizwFycBRIhJPpgHNcbh8HXspz9mmPxkGj9ZCK3vgHwQ1oTNOFEp8qKCDoXucjbUenwHzrmdFdccuWWTGyUnjBYcW8Ry2mnntZR686ctcNnGM7LGemR+dReBeLoBexSzXUEwZWhXSrxLbyORhgsm7KwGkud126Ampfjfwmb9I9DKjxscFs4KNgMNt+wP0rKH2Qykf4iH/ofFW6edUcSbwyu6E5Zj4O70VgfDXFLjhsKx3rLNCuFWdNRaJeiiUEZMf8493vtuN6GrZrsjYsxZj2VyreJDopZoqw4FRSzRmpIHVVxPwxbXL65YlL4xrUsjkdgWQgsPgatM0ZqGs9gm10YTxR4Tt7bkToh5aSqsys8ki6JPIjlXYjySFDn0Jq3q54tw5bmCWFvdlRkPw1DAPzBwfpWX4FeGW3idvfK4k/9xfI/wD9lNY3xGvGJI19DZuTizjfjUn7fc6uvMP5YGPpjFbmTwDY2UTS3LSSBOuTpBPQBUTBOT2JNZv2o8PMd7rA2mjVv6l8jfXZT/VXQ+Hst7BazBhhSsjDAILBGjZT6YYk/SubbGq4NPjyWwitzT7IPh+WwK5WKzhOcKpeCRyu2CcE4JOdsnpWlimUjysuO2kjH6V8ScPib3oom+caH+4qI/hm1brbQf6aj+wpGU4yeW2MJNFmF9KTHHXb51UnwpbdotP4XkQfkrCo3EeDWVvEZJIVYDYatUjMx2CqGJLMTgYqFGMnhN/r+kttdlxNfxp70ka/idR/c1EfxNajrc2/+qhP5A5qw8J+DoYLdebb2/OcmSTMaNpdznQMjooIX6VoYrVF91EX8Kqv9hWpH4avLM6Wvw+EYW54p9sR4bRTO8ilC2lhDGGGktJIwAwASdIyTjpW44fa8mKOPJblokeT1OlQuT+VSCxPUk/Olmn6NPGlYQlde7XyOilmimCgWaM0qKk5HmjNKigB5rF8JXQ91H2S6lx8n0y/3kNbOsdZnNzff/JA+ohhB/Ws74ivtD+gf3Cg9pvCOdacwDLQHX8eWfK/+x/prnvhrxfNYkhMPGxy0bZxn1UjdT+h7iu3ugYEEAgggg9CDsQfpXEfGHhlrGcqAeU+Wib+XupPqv8AbBpHSTjKPy5GhdFp7kbK29rkJ/aQSr+FlYf7VIb2sWvZLg/0qP8A9VyiimPpKvYr+dM3fGvarJIpW3j5OdtbNqcD+UDYH47/AO9T/Zt4tgedVvQWnziCeWR3UE7adLkrEx6BgN+nz5rSIq+uuNf4opsbmuWfrCjNZD2XcalurBWmDEoxiVz+8RQMNk9TuVJ76a11Pp5RmSWHgeaM0qKCB5opUVJAqKVFBA6KVeN7eJDG8kh0oil2J7KBk0Ekbi/FTDy0jTmTTNoiTOkHAy7M2DpRV3Jx6DqRWX8MymSJ5m06p5ppTpJIxqKLgnfGlB1p2niZor2Ke/ge1intxHbSMQ0a63Mh1sP2bsojBBxjR6HNX3E/CWXaa0kEMjeZ0I1QSk/5mQYKMf41O/cGs7VxdsdsTS0uKnlkeofF+ER3UTRSrqU/Qg9mU9iK+Jr6aD/EW06AdZIgbiL56oxrUfiUV5J4otT/AMxCPgzhD+TYIrFdVkHnBqKcJLs5xcey65E4jQo0R3EpIGF/mTrq+A2PrUziPsllDfcTI69+ZlWB7+6CCM1vW8TWo/5m3/1UP6A0oeN87/DQXNwfVY2jj+ssulR9M00rr5NYX+FLrrXbMt4W9lEVxbzc53EqTvGskZ8ulAoI0sMMNRb0O1avw37K7S0B5ii6ckENKi4UDoFTJA69e+3pTt+DyWCW8znTJLeFblUdnRkuGcRqQcAlWMY14B2xnFbDNbdSTis9mPdKSeM8AiBQAAABsABgAegA6U6VFXCw6KVFADopUUALNGaVedxcLGpd2VFUEszEAADqST0oA9c1SX0H268hsusSgXV36GJTiKI/jkGSP4UPrXzBdXV6M24FvAek8yFpHH8UUBxgejSdf4a+7fwEqO8gvOJCSTTzHW5CF9IwuQqYwATgYwKpnNYwhmqpp5Zv7yxjmRo5USRGGGV1DKR6EHY1kD4Gnsznh84EXX7Lc6niHwilH3kQ+HmG526VL4BxqWGcWl05lLqz205VVMgXd4pAuFEijfIADLvjINauqRowx49PDtc2F2h/igC3cfxOYjzFHzTNR5vG1gT95IAfSWCZT+UkYNdBpYoA53/xtw1dxLDn+WFyfoFTNe3/ABvHJjkwX9znoYrWbH1eUIAPjW+xRigDm97wHiXE9CukVhbq6SEMyz3DFCGTZfImCAcZO4GdsipSSS2twLW4bXrDPbT4C81V3aNwoAWVBvtsy7jGCK39UnjDgJvLZkQhZkIlt3/guE3Q/I+6fgxrqMsM4nBSRXZozUHg/EhcQpKAV1DzKeqSA6XQ/FXDD6VNpoz3xwPNGaVFADzSoooAVUNjbjiFzKZd4LSXlJEeklwoVjJIOjKuoBV9ck9hRRXFr4LqFmRrqKKKWHSh8bAraNOv7S1ZbuM9PNEdTKSOzJrU/ircxSalDDoQCPkd6KKAPuiiigAooooAKKKKAOU8dvX4bxOZRhracwzFBs8cs7tCzJ2IMkeoqSPeJG+QdRRRTFT4E70k8hRRRVouFFFFAH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553200" y="6019800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Twitter: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m3mo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2" name="Picture 2" descr="http://cdn.trendhunterstatic.com/thumbs/bike-trackin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04800"/>
            <a:ext cx="4953000" cy="33051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1600200"/>
            <a:ext cx="210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http://goo.gl/Vy7w8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43600" y="4724400"/>
            <a:ext cx="1992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http://goo.gl/0rlU4</a:t>
            </a:r>
            <a:endParaRPr lang="en-US" dirty="0"/>
          </a:p>
        </p:txBody>
      </p:sp>
      <p:pic>
        <p:nvPicPr>
          <p:cNvPr id="8" name="Picture 2" descr="http://www.themobilists.com/wp-content/uploads/2011/07/qr-japan-bar-coded-tomb-st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86200"/>
            <a:ext cx="5429250" cy="203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553200" y="6019800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Twitter: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m3mo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3547988"/>
            <a:ext cx="2076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http://goo.gl/zRQkB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774546"/>
            <a:ext cx="3362325" cy="362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.themobilists.com/wp-content/uploads/2011/07/dutch-co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38188"/>
            <a:ext cx="3810000" cy="1897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553200" y="6019800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Twitter: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m3mo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 descr="http://www.themobilists.com/wp-content/uploads/2011/07/qr_tattoo_ful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309419" cy="68580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58000" y="5334000"/>
            <a:ext cx="1992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http://goo.gl/0rlU4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553200" y="6019800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Twitter: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m3mo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2656" y="5518666"/>
            <a:ext cx="1892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http://goo.gl/PyiIr</a:t>
            </a:r>
          </a:p>
        </p:txBody>
      </p:sp>
      <p:pic>
        <p:nvPicPr>
          <p:cNvPr id="6146" name="Picture 2" descr="http://nerdron.com/wp-content/uploads/2011/09/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0025"/>
            <a:ext cx="6848475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44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553200" y="6019800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Twitter: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m3mo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78" name="Picture 2" descr="http://cdn.trendhunterstatic.com/phpthumbnails/120/120289/120289_6_6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92" y="609600"/>
            <a:ext cx="6064008" cy="52959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324600" y="2971800"/>
            <a:ext cx="2106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http://goo.gl/4eqOb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553200" y="6019800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Twitter: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m3mo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44927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http://2d-code.co.uk/audi-qr-code/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17638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7239000" cy="685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498205" y="5715000"/>
            <a:ext cx="348158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http://2d-code.co.uk/hdtv-qr-code/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2" y="685800"/>
            <a:ext cx="673417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19400" y="4267199"/>
            <a:ext cx="4049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http://bluemarblebrand.com/</a:t>
            </a:r>
          </a:p>
        </p:txBody>
      </p:sp>
    </p:spTree>
    <p:extLst>
      <p:ext uri="{BB962C8B-B14F-4D97-AF65-F5344CB8AC3E}">
        <p14:creationId xmlns:p14="http://schemas.microsoft.com/office/powerpoint/2010/main" val="419705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90800"/>
            <a:ext cx="7772400" cy="12954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QR Codes for libraries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553200" y="6019800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Twitter: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m3mo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8229600" y="152400"/>
            <a:ext cx="762000" cy="762000"/>
            <a:chOff x="685800" y="2819400"/>
            <a:chExt cx="1981200" cy="1981200"/>
          </a:xfrm>
        </p:grpSpPr>
        <p:sp>
          <p:nvSpPr>
            <p:cNvPr id="16" name="Rectangle 15"/>
            <p:cNvSpPr/>
            <p:nvPr/>
          </p:nvSpPr>
          <p:spPr>
            <a:xfrm>
              <a:off x="1219200" y="3352800"/>
              <a:ext cx="914400" cy="914400"/>
            </a:xfrm>
            <a:prstGeom prst="rect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Frame 16"/>
            <p:cNvSpPr/>
            <p:nvPr/>
          </p:nvSpPr>
          <p:spPr>
            <a:xfrm>
              <a:off x="685800" y="2819400"/>
              <a:ext cx="1981200" cy="1981200"/>
            </a:xfrm>
            <a:prstGeom prst="frame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14"/>
          <p:cNvGrpSpPr/>
          <p:nvPr/>
        </p:nvGrpSpPr>
        <p:grpSpPr>
          <a:xfrm>
            <a:off x="152400" y="152400"/>
            <a:ext cx="762000" cy="762000"/>
            <a:chOff x="685800" y="2819400"/>
            <a:chExt cx="1981200" cy="1981200"/>
          </a:xfrm>
          <a:solidFill>
            <a:srgbClr val="FF0000"/>
          </a:solidFill>
        </p:grpSpPr>
        <p:sp>
          <p:nvSpPr>
            <p:cNvPr id="8" name="Rectangle 7"/>
            <p:cNvSpPr/>
            <p:nvPr/>
          </p:nvSpPr>
          <p:spPr>
            <a:xfrm>
              <a:off x="1219200" y="3352800"/>
              <a:ext cx="914400" cy="914400"/>
            </a:xfrm>
            <a:prstGeom prst="rect">
              <a:avLst/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685800" y="2819400"/>
              <a:ext cx="1981200" cy="1981200"/>
            </a:xfrm>
            <a:prstGeom prst="frame">
              <a:avLst/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3733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Possibilities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Point of need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Presentation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553200" y="6019800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Twitter: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m3mo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8229600" y="152400"/>
            <a:ext cx="762000" cy="762000"/>
            <a:chOff x="685800" y="2819400"/>
            <a:chExt cx="1981200" cy="1981200"/>
          </a:xfrm>
        </p:grpSpPr>
        <p:sp>
          <p:nvSpPr>
            <p:cNvPr id="16" name="Rectangle 15"/>
            <p:cNvSpPr/>
            <p:nvPr/>
          </p:nvSpPr>
          <p:spPr>
            <a:xfrm>
              <a:off x="1219200" y="3352800"/>
              <a:ext cx="914400" cy="914400"/>
            </a:xfrm>
            <a:prstGeom prst="rect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Frame 16"/>
            <p:cNvSpPr/>
            <p:nvPr/>
          </p:nvSpPr>
          <p:spPr>
            <a:xfrm>
              <a:off x="685800" y="2819400"/>
              <a:ext cx="1981200" cy="1981200"/>
            </a:xfrm>
            <a:prstGeom prst="frame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553200" y="6019800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Twitter: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m3mo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724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810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810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514600"/>
            <a:ext cx="1714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2743200"/>
            <a:ext cx="1905000" cy="122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emoGuidesProfile-BitL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4724400"/>
            <a:ext cx="13716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3810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Use short links (Bit.ly)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Simple design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Link: mobile page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Test. Test. Test.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553200" y="6019800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Twitter: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m3mo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14"/>
          <p:cNvGrpSpPr/>
          <p:nvPr/>
        </p:nvGrpSpPr>
        <p:grpSpPr>
          <a:xfrm>
            <a:off x="152400" y="5943600"/>
            <a:ext cx="762000" cy="762000"/>
            <a:chOff x="685800" y="2819400"/>
            <a:chExt cx="1981200" cy="1981200"/>
          </a:xfrm>
        </p:grpSpPr>
        <p:sp>
          <p:nvSpPr>
            <p:cNvPr id="8" name="Rectangle 7"/>
            <p:cNvSpPr/>
            <p:nvPr/>
          </p:nvSpPr>
          <p:spPr>
            <a:xfrm>
              <a:off x="1219200" y="3352800"/>
              <a:ext cx="914400" cy="914400"/>
            </a:xfrm>
            <a:prstGeom prst="rect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685800" y="2819400"/>
              <a:ext cx="1981200" cy="1981200"/>
            </a:xfrm>
            <a:prstGeom prst="frame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gimages.s3.amazonaws.com/data/imagemanager/2184/memo.bitly.libguides.profile.png"/>
          <p:cNvPicPr>
            <a:picLocks noChangeAspect="1" noChangeArrowheads="1"/>
          </p:cNvPicPr>
          <p:nvPr/>
        </p:nvPicPr>
        <p:blipFill>
          <a:blip r:embed="rId2" cstate="print">
            <a:lum contrast="100000"/>
          </a:blip>
          <a:srcRect/>
          <a:stretch>
            <a:fillRect/>
          </a:stretch>
        </p:blipFill>
        <p:spPr bwMode="auto">
          <a:xfrm>
            <a:off x="2895600" y="1828800"/>
            <a:ext cx="3276600" cy="3276601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3048000" y="990600"/>
            <a:ext cx="297669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17248" y="533400"/>
            <a:ext cx="838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1”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828799" y="1981201"/>
            <a:ext cx="0" cy="297180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3999" y="2971801"/>
            <a:ext cx="76200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1”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gimages.s3.amazonaws.com/data/imagemanager/2184/memo.bitly.libguides.profile.png"/>
          <p:cNvPicPr>
            <a:picLocks noChangeAspect="1" noChangeArrowheads="1"/>
          </p:cNvPicPr>
          <p:nvPr/>
        </p:nvPicPr>
        <p:blipFill>
          <a:blip r:embed="rId2" cstate="print">
            <a:lum contrast="100000"/>
          </a:blip>
          <a:srcRect/>
          <a:stretch>
            <a:fillRect/>
          </a:stretch>
        </p:blipFill>
        <p:spPr bwMode="auto">
          <a:xfrm>
            <a:off x="2895600" y="1828800"/>
            <a:ext cx="3276600" cy="3276601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3048000" y="990600"/>
            <a:ext cx="297669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17248" y="533400"/>
            <a:ext cx="838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1”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828799" y="1981201"/>
            <a:ext cx="0" cy="297180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3999" y="2971801"/>
            <a:ext cx="76200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1”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2611073" y="1544273"/>
            <a:ext cx="3845653" cy="3845653"/>
          </a:xfrm>
          <a:prstGeom prst="frame">
            <a:avLst>
              <a:gd name="adj1" fmla="val 35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1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gimages.s3.amazonaws.com/data/imagemanager/2184/memo.bitly.libguides.profile.png"/>
          <p:cNvPicPr>
            <a:picLocks noChangeAspect="1" noChangeArrowheads="1"/>
          </p:cNvPicPr>
          <p:nvPr/>
        </p:nvPicPr>
        <p:blipFill>
          <a:blip r:embed="rId2" cstate="print">
            <a:lum contrast="100000"/>
          </a:blip>
          <a:srcRect/>
          <a:stretch>
            <a:fillRect/>
          </a:stretch>
        </p:blipFill>
        <p:spPr bwMode="auto">
          <a:xfrm>
            <a:off x="1676400" y="1295400"/>
            <a:ext cx="2590800" cy="2590801"/>
          </a:xfrm>
          <a:prstGeom prst="rect">
            <a:avLst/>
          </a:prstGeom>
          <a:noFill/>
        </p:spPr>
      </p:pic>
      <p:pic>
        <p:nvPicPr>
          <p:cNvPr id="13314" name="Picture 2" descr="qrco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121" y="1371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4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gimages.s3.amazonaws.com/data/imagemanager/2184/memo.bitly.libguides.profile.png"/>
          <p:cNvPicPr>
            <a:picLocks noChangeAspect="1" noChangeArrowheads="1"/>
          </p:cNvPicPr>
          <p:nvPr/>
        </p:nvPicPr>
        <p:blipFill>
          <a:blip r:embed="rId2" cstate="print">
            <a:lum contrast="100000"/>
          </a:blip>
          <a:srcRect/>
          <a:stretch>
            <a:fillRect/>
          </a:stretch>
        </p:blipFill>
        <p:spPr bwMode="auto">
          <a:xfrm>
            <a:off x="1676400" y="1295400"/>
            <a:ext cx="2590800" cy="2590801"/>
          </a:xfrm>
          <a:prstGeom prst="rect">
            <a:avLst/>
          </a:prstGeom>
          <a:noFill/>
        </p:spPr>
      </p:pic>
      <p:pic>
        <p:nvPicPr>
          <p:cNvPr id="13314" name="Picture 2" descr="qrco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121" y="1371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&quot; Symbol 3"/>
          <p:cNvSpPr/>
          <p:nvPr/>
        </p:nvSpPr>
        <p:spPr>
          <a:xfrm>
            <a:off x="5060860" y="1111339"/>
            <a:ext cx="2958921" cy="2958921"/>
          </a:xfrm>
          <a:prstGeom prst="noSmoking">
            <a:avLst>
              <a:gd name="adj" fmla="val 42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7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5181600"/>
          </a:xfrm>
        </p:spPr>
        <p:txBody>
          <a:bodyPr>
            <a:noAutofit/>
          </a:bodyPr>
          <a:lstStyle/>
          <a:p>
            <a:pPr algn="l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Library entrance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- link to library’s mobile website or a specific page (hours, Circulation, reference phone number, etc.).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Near the stairs or elevators 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linked to a map or specific section of the library (floor plan, etc.).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Near displays 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linked to a collection of new books or takes the user to an RSS feed of newly purchased library materials.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Reference desk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- linked to an email, text, or chat reference service.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Librarian’s door or window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- linked to personal profile or subject guide.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Circulation desk 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linked to checkout procedures, fine information, etc.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Collection areas 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linked to more information about the collection.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Outside study or meeting rooms 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linked to room policies.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Handouts/flyers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553200" y="6019800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Twitter: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m3mo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2286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Physical spaces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553200" y="6019800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Twitter: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m3mo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42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4419600" cy="294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52400" y="5943600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Twitter: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m3mo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6553200" y="6019800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Twitter: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m3mo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"/>
            <a:ext cx="5086350" cy="56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553200" y="6019800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Twitter: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m3mo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7620000" cy="508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553200" y="6019800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Twitter: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m3mo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lum bright="73000" contrast="2000"/>
          </a:blip>
          <a:srcRect/>
          <a:stretch>
            <a:fillRect/>
          </a:stretch>
        </p:blipFill>
        <p:spPr bwMode="auto">
          <a:xfrm>
            <a:off x="2743200" y="4724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lum bright="80000"/>
          </a:blip>
          <a:srcRect/>
          <a:stretch>
            <a:fillRect/>
          </a:stretch>
        </p:blipFill>
        <p:spPr bwMode="auto">
          <a:xfrm>
            <a:off x="2514600" y="533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>
            <a:lum bright="80000"/>
          </a:blip>
          <a:srcRect/>
          <a:stretch>
            <a:fillRect/>
          </a:stretch>
        </p:blipFill>
        <p:spPr bwMode="auto">
          <a:xfrm>
            <a:off x="4648200" y="3810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lum bright="80000"/>
          </a:blip>
          <a:srcRect/>
          <a:stretch>
            <a:fillRect/>
          </a:stretch>
        </p:blipFill>
        <p:spPr bwMode="auto">
          <a:xfrm>
            <a:off x="2514600" y="2514600"/>
            <a:ext cx="1714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6" cstate="print">
            <a:lum bright="80000"/>
          </a:blip>
          <a:srcRect/>
          <a:stretch>
            <a:fillRect/>
          </a:stretch>
        </p:blipFill>
        <p:spPr bwMode="auto">
          <a:xfrm>
            <a:off x="4343400" y="2743200"/>
            <a:ext cx="1905000" cy="122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emoGuidesProfile-BitL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4724400"/>
            <a:ext cx="1371600" cy="13716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Down Arrow 1"/>
          <p:cNvSpPr/>
          <p:nvPr/>
        </p:nvSpPr>
        <p:spPr>
          <a:xfrm>
            <a:off x="4991100" y="666750"/>
            <a:ext cx="762000" cy="87630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19800000">
            <a:off x="2990850" y="713436"/>
            <a:ext cx="762000" cy="87630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4914900" y="2750653"/>
            <a:ext cx="762000" cy="87630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18863250">
            <a:off x="2990850" y="2876550"/>
            <a:ext cx="762000" cy="87630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 rot="16200000">
            <a:off x="3086100" y="4972049"/>
            <a:ext cx="762000" cy="87630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553200" y="6019800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Twitter: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m3mo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91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71600"/>
            <a:ext cx="7772400" cy="42672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library website</a:t>
            </a:r>
            <a:b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Projected on digital frames</a:t>
            </a:r>
            <a:b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Library subject guides</a:t>
            </a:r>
            <a:b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Staff web pages</a:t>
            </a:r>
            <a:b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Subject-specific database pages</a:t>
            </a:r>
            <a:b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Librarian profiles</a:t>
            </a:r>
            <a:endParaRPr lang="en-US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553200" y="6019800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Twitter: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m3mo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2286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Online spaces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772400" cy="24384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Arial" pitchFamily="34" charset="0"/>
                <a:cs typeface="Arial" pitchFamily="34" charset="0"/>
              </a:rPr>
              <a:t>QR Code tools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553200" y="6019800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Twitter: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m3mo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8229600" y="152400"/>
            <a:ext cx="762000" cy="762000"/>
            <a:chOff x="685800" y="2819400"/>
            <a:chExt cx="1981200" cy="1981200"/>
          </a:xfrm>
          <a:solidFill>
            <a:srgbClr val="FF0000"/>
          </a:solidFill>
        </p:grpSpPr>
        <p:sp>
          <p:nvSpPr>
            <p:cNvPr id="16" name="Rectangle 15"/>
            <p:cNvSpPr/>
            <p:nvPr/>
          </p:nvSpPr>
          <p:spPr>
            <a:xfrm>
              <a:off x="1219200" y="3352800"/>
              <a:ext cx="914400" cy="914400"/>
            </a:xfrm>
            <a:prstGeom prst="rect">
              <a:avLst/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Frame 16"/>
            <p:cNvSpPr/>
            <p:nvPr/>
          </p:nvSpPr>
          <p:spPr>
            <a:xfrm>
              <a:off x="685800" y="2819400"/>
              <a:ext cx="1981200" cy="1981200"/>
            </a:xfrm>
            <a:prstGeom prst="frame">
              <a:avLst/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14"/>
          <p:cNvGrpSpPr/>
          <p:nvPr/>
        </p:nvGrpSpPr>
        <p:grpSpPr>
          <a:xfrm>
            <a:off x="152400" y="152400"/>
            <a:ext cx="762000" cy="762000"/>
            <a:chOff x="685800" y="2819400"/>
            <a:chExt cx="1981200" cy="1981200"/>
          </a:xfrm>
        </p:grpSpPr>
        <p:sp>
          <p:nvSpPr>
            <p:cNvPr id="8" name="Rectangle 7"/>
            <p:cNvSpPr/>
            <p:nvPr/>
          </p:nvSpPr>
          <p:spPr>
            <a:xfrm>
              <a:off x="1219200" y="3352800"/>
              <a:ext cx="914400" cy="914400"/>
            </a:xfrm>
            <a:prstGeom prst="rect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685800" y="2819400"/>
              <a:ext cx="1981200" cy="1981200"/>
            </a:xfrm>
            <a:prstGeom prst="frame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86400" y="2590800"/>
            <a:ext cx="3480440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 smtClean="0"/>
              <a:t>http://bitly.com/</a:t>
            </a:r>
            <a:endParaRPr lang="en-US" sz="36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76237"/>
            <a:ext cx="866775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wn Arrow 1"/>
          <p:cNvSpPr/>
          <p:nvPr/>
        </p:nvSpPr>
        <p:spPr>
          <a:xfrm rot="10800000">
            <a:off x="3505200" y="3733800"/>
            <a:ext cx="533400" cy="609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31780" y="5333999"/>
            <a:ext cx="3480440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 smtClean="0"/>
              <a:t>http://bitly.com/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4400" cy="546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69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389" y="0"/>
            <a:ext cx="65615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838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72009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81600" y="381000"/>
            <a:ext cx="2879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http://goo.gl/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305123"/>
            <a:ext cx="7532318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dirty="0" smtClean="0"/>
              <a:t>http://code.google.com/apis/chart/infographics/</a:t>
            </a: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686800" cy="559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599" y="304800"/>
            <a:ext cx="7378879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 smtClean="0"/>
              <a:t>http://zxing.appspot.com/generator/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77344"/>
            <a:ext cx="86487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602028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947" y="0"/>
            <a:ext cx="5865797" cy="123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724400" y="3429000"/>
            <a:ext cx="4087081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 smtClean="0"/>
              <a:t>http://bit.ly/pzUx5Z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66800"/>
            <a:ext cx="7086600" cy="33528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2D Barcode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Encoded info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Phone camera 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Scanner app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553200" y="6019800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Twitter: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m3mo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1087"/>
            <a:ext cx="8409740" cy="631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76600" y="228600"/>
            <a:ext cx="2417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qrpedia.org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553200" y="6019800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Twitter: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m3mo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14800" cy="675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762000"/>
            <a:ext cx="4388314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8820150" cy="432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663521" y="414010"/>
            <a:ext cx="6372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http://www.classtools.net/QR/index.php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7772400" cy="24384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Arial" pitchFamily="34" charset="0"/>
                <a:cs typeface="Arial" pitchFamily="34" charset="0"/>
              </a:rPr>
              <a:t>Scanners</a:t>
            </a:r>
            <a:br>
              <a:rPr lang="en-US" sz="6000" b="1" dirty="0" smtClean="0">
                <a:latin typeface="Arial" pitchFamily="34" charset="0"/>
                <a:cs typeface="Arial" pitchFamily="34" charset="0"/>
              </a:rPr>
            </a:b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-</a:t>
            </a:r>
            <a:br>
              <a:rPr lang="en-US" sz="6000" b="1" dirty="0" smtClean="0">
                <a:latin typeface="Arial" pitchFamily="34" charset="0"/>
                <a:cs typeface="Arial" pitchFamily="34" charset="0"/>
              </a:rPr>
            </a:b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Readers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553200" y="6019800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Twitter: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m3mo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8229600" y="152400"/>
            <a:ext cx="762000" cy="762000"/>
            <a:chOff x="685800" y="2819400"/>
            <a:chExt cx="1981200" cy="1981200"/>
          </a:xfrm>
        </p:grpSpPr>
        <p:sp>
          <p:nvSpPr>
            <p:cNvPr id="16" name="Rectangle 15"/>
            <p:cNvSpPr/>
            <p:nvPr/>
          </p:nvSpPr>
          <p:spPr>
            <a:xfrm>
              <a:off x="1219200" y="3352800"/>
              <a:ext cx="914400" cy="914400"/>
            </a:xfrm>
            <a:prstGeom prst="rect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Frame 16"/>
            <p:cNvSpPr/>
            <p:nvPr/>
          </p:nvSpPr>
          <p:spPr>
            <a:xfrm>
              <a:off x="685800" y="2819400"/>
              <a:ext cx="1981200" cy="1981200"/>
            </a:xfrm>
            <a:prstGeom prst="frame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14"/>
          <p:cNvGrpSpPr/>
          <p:nvPr/>
        </p:nvGrpSpPr>
        <p:grpSpPr>
          <a:xfrm>
            <a:off x="152400" y="152400"/>
            <a:ext cx="762000" cy="762000"/>
            <a:chOff x="685800" y="2819400"/>
            <a:chExt cx="1981200" cy="1981200"/>
          </a:xfrm>
          <a:solidFill>
            <a:srgbClr val="FF0000"/>
          </a:solidFill>
        </p:grpSpPr>
        <p:sp>
          <p:nvSpPr>
            <p:cNvPr id="8" name="Rectangle 7"/>
            <p:cNvSpPr/>
            <p:nvPr/>
          </p:nvSpPr>
          <p:spPr>
            <a:xfrm>
              <a:off x="1219200" y="3352800"/>
              <a:ext cx="914400" cy="914400"/>
            </a:xfrm>
            <a:prstGeom prst="rect">
              <a:avLst/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685800" y="2819400"/>
              <a:ext cx="1981200" cy="1981200"/>
            </a:xfrm>
            <a:prstGeom prst="frame">
              <a:avLst/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00400" y="3733800"/>
            <a:ext cx="2667000" cy="1894820"/>
            <a:chOff x="304800" y="990600"/>
            <a:chExt cx="2667000" cy="189482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0600" y="990600"/>
              <a:ext cx="1371600" cy="1237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304800" y="2362200"/>
              <a:ext cx="266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 Black" pitchFamily="34" charset="0"/>
                </a:rPr>
                <a:t>RedLaser</a:t>
              </a:r>
              <a:endParaRPr lang="en-US" sz="2800" b="1" dirty="0">
                <a:latin typeface="Arial Black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1645" y="549462"/>
            <a:ext cx="2514600" cy="2325707"/>
            <a:chOff x="457200" y="3581400"/>
            <a:chExt cx="2514600" cy="232570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3581400"/>
              <a:ext cx="1371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57200" y="4953000"/>
              <a:ext cx="2514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 Black" pitchFamily="34" charset="0"/>
                </a:rPr>
                <a:t>Barcode</a:t>
              </a:r>
            </a:p>
            <a:p>
              <a:pPr algn="ctr"/>
              <a:r>
                <a:rPr lang="en-US" sz="2800" b="1" dirty="0" smtClean="0">
                  <a:latin typeface="Arial Black" pitchFamily="34" charset="0"/>
                </a:rPr>
                <a:t>Scanner</a:t>
              </a:r>
              <a:endParaRPr lang="en-US" sz="2800" b="1" dirty="0">
                <a:latin typeface="Arial Black" pitchFamily="34" charset="0"/>
              </a:endParaRPr>
            </a:p>
          </p:txBody>
        </p:sp>
      </p:grp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701862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95600" y="2073462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Black" pitchFamily="34" charset="0"/>
              </a:rPr>
              <a:t>QuickMark</a:t>
            </a:r>
            <a:endParaRPr lang="en-US" sz="2800" b="1" dirty="0">
              <a:latin typeface="Arial Black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3045" y="3791889"/>
            <a:ext cx="2971800" cy="2047220"/>
            <a:chOff x="2971800" y="3733800"/>
            <a:chExt cx="2971800" cy="2047220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10000" y="3733800"/>
              <a:ext cx="12954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2971800" y="5257800"/>
              <a:ext cx="2971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 Black" pitchFamily="34" charset="0"/>
                </a:rPr>
                <a:t>NeoReader</a:t>
              </a:r>
              <a:endParaRPr lang="en-US" sz="2800" b="1" dirty="0">
                <a:latin typeface="Arial Black" pitchFamily="34" charset="0"/>
              </a:endParaRPr>
            </a:p>
          </p:txBody>
        </p:sp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701862"/>
            <a:ext cx="1295400" cy="126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363237" y="214966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Black" pitchFamily="34" charset="0"/>
              </a:rPr>
              <a:t>QR Droid</a:t>
            </a:r>
            <a:endParaRPr lang="en-US" sz="2800" b="1" dirty="0">
              <a:latin typeface="Arial Black" pitchFamily="34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3733800"/>
            <a:ext cx="1371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172200" y="51816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Black" pitchFamily="34" charset="0"/>
              </a:rPr>
              <a:t>Google Goggles</a:t>
            </a:r>
            <a:endParaRPr lang="en-US" sz="28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26430"/>
            <a:ext cx="5029200" cy="990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No Scanner?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553200" y="6019800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Twitter: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m3mo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8229600" y="152400"/>
            <a:ext cx="762000" cy="762000"/>
            <a:chOff x="685800" y="2819400"/>
            <a:chExt cx="1981200" cy="1981200"/>
          </a:xfrm>
        </p:grpSpPr>
        <p:sp>
          <p:nvSpPr>
            <p:cNvPr id="16" name="Rectangle 15"/>
            <p:cNvSpPr/>
            <p:nvPr/>
          </p:nvSpPr>
          <p:spPr>
            <a:xfrm>
              <a:off x="1219200" y="3352800"/>
              <a:ext cx="914400" cy="914400"/>
            </a:xfrm>
            <a:prstGeom prst="rect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Frame 16"/>
            <p:cNvSpPr/>
            <p:nvPr/>
          </p:nvSpPr>
          <p:spPr>
            <a:xfrm>
              <a:off x="685800" y="2819400"/>
              <a:ext cx="1981200" cy="1981200"/>
            </a:xfrm>
            <a:prstGeom prst="frame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14"/>
          <p:cNvGrpSpPr/>
          <p:nvPr/>
        </p:nvGrpSpPr>
        <p:grpSpPr>
          <a:xfrm>
            <a:off x="152400" y="152400"/>
            <a:ext cx="762000" cy="762000"/>
            <a:chOff x="685800" y="2819400"/>
            <a:chExt cx="1981200" cy="1981200"/>
          </a:xfrm>
        </p:grpSpPr>
        <p:sp>
          <p:nvSpPr>
            <p:cNvPr id="8" name="Rectangle 7"/>
            <p:cNvSpPr/>
            <p:nvPr/>
          </p:nvSpPr>
          <p:spPr>
            <a:xfrm>
              <a:off x="1219200" y="3352800"/>
              <a:ext cx="914400" cy="914400"/>
            </a:xfrm>
            <a:prstGeom prst="rect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685800" y="2819400"/>
              <a:ext cx="1981200" cy="1981200"/>
            </a:xfrm>
            <a:prstGeom prst="frame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371600" y="1752600"/>
            <a:ext cx="6629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www.jagtag.com</a:t>
            </a:r>
          </a:p>
          <a:p>
            <a:pPr>
              <a:lnSpc>
                <a:spcPct val="150000"/>
              </a:lnSpc>
            </a:pPr>
            <a:r>
              <a:rPr lang="en-US" sz="4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http://</a:t>
            </a:r>
            <a:r>
              <a:rPr lang="en-US" sz="4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snapmyinfo.com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www.scanlife.com</a:t>
            </a:r>
            <a:endParaRPr lang="en-US" sz="3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7772400" cy="16002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Arial" pitchFamily="34" charset="0"/>
                <a:cs typeface="Arial" pitchFamily="34" charset="0"/>
              </a:rPr>
              <a:t>Mobilize your stuff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553200" y="6019800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Twitter: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m3mo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8229600" y="152400"/>
            <a:ext cx="762000" cy="762000"/>
            <a:chOff x="685800" y="2819400"/>
            <a:chExt cx="1981200" cy="1981200"/>
          </a:xfrm>
        </p:grpSpPr>
        <p:sp>
          <p:nvSpPr>
            <p:cNvPr id="16" name="Rectangle 15"/>
            <p:cNvSpPr/>
            <p:nvPr/>
          </p:nvSpPr>
          <p:spPr>
            <a:xfrm>
              <a:off x="1219200" y="3352800"/>
              <a:ext cx="914400" cy="914400"/>
            </a:xfrm>
            <a:prstGeom prst="rect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Frame 16"/>
            <p:cNvSpPr/>
            <p:nvPr/>
          </p:nvSpPr>
          <p:spPr>
            <a:xfrm>
              <a:off x="685800" y="2819400"/>
              <a:ext cx="1981200" cy="1981200"/>
            </a:xfrm>
            <a:prstGeom prst="frame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14"/>
          <p:cNvGrpSpPr/>
          <p:nvPr/>
        </p:nvGrpSpPr>
        <p:grpSpPr>
          <a:xfrm>
            <a:off x="152400" y="152400"/>
            <a:ext cx="762000" cy="762000"/>
            <a:chOff x="685800" y="2819400"/>
            <a:chExt cx="1981200" cy="1981200"/>
          </a:xfrm>
        </p:grpSpPr>
        <p:sp>
          <p:nvSpPr>
            <p:cNvPr id="8" name="Rectangle 7"/>
            <p:cNvSpPr/>
            <p:nvPr/>
          </p:nvSpPr>
          <p:spPr>
            <a:xfrm>
              <a:off x="1219200" y="3352800"/>
              <a:ext cx="914400" cy="914400"/>
            </a:xfrm>
            <a:prstGeom prst="rect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685800" y="2819400"/>
              <a:ext cx="1981200" cy="1981200"/>
            </a:xfrm>
            <a:prstGeom prst="frame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820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553200" y="6019800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Twitter: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m3mo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00488" y="62198"/>
            <a:ext cx="5181600" cy="909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http://goo.gl/0oL6w</a:t>
            </a:r>
            <a:endParaRPr lang="en-US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971550"/>
            <a:ext cx="902017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05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315200" cy="676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58442" y="2388509"/>
            <a:ext cx="578555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http://code.google.com/mobile/</a:t>
            </a:r>
          </a:p>
        </p:txBody>
      </p:sp>
    </p:spTree>
    <p:extLst>
      <p:ext uri="{BB962C8B-B14F-4D97-AF65-F5344CB8AC3E}">
        <p14:creationId xmlns:p14="http://schemas.microsoft.com/office/powerpoint/2010/main" val="166291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4354" y="154546"/>
            <a:ext cx="6348046" cy="1140854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Arial" pitchFamily="34" charset="0"/>
                <a:cs typeface="Arial" pitchFamily="34" charset="0"/>
              </a:rPr>
              <a:t>http://goo.gl/sjr7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mobile version to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87" y="1367238"/>
            <a:ext cx="2866002" cy="192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obile version too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682" y="1373677"/>
            <a:ext cx="3200400" cy="196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obile version too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01" y="3841054"/>
            <a:ext cx="2992399" cy="193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obile version too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74" y="3763178"/>
            <a:ext cx="3204926" cy="198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47800" y="5939238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11 Excellent Solutions for Making Your Website Mobile Friendly</a:t>
            </a:r>
          </a:p>
        </p:txBody>
      </p:sp>
    </p:spTree>
    <p:extLst>
      <p:ext uri="{BB962C8B-B14F-4D97-AF65-F5344CB8AC3E}">
        <p14:creationId xmlns:p14="http://schemas.microsoft.com/office/powerpoint/2010/main" val="315350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7898"/>
            <a:ext cx="8875690" cy="499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5486400"/>
            <a:ext cx="4333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http://en.wikipedia.org/wiki/QR_code</a:t>
            </a:r>
          </a:p>
        </p:txBody>
      </p:sp>
    </p:spTree>
    <p:extLst>
      <p:ext uri="{BB962C8B-B14F-4D97-AF65-F5344CB8AC3E}">
        <p14:creationId xmlns:p14="http://schemas.microsoft.com/office/powerpoint/2010/main" val="129477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982316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923247" y="2936582"/>
            <a:ext cx="322075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http://goo.gl/MsZrV</a:t>
            </a:r>
          </a:p>
        </p:txBody>
      </p:sp>
    </p:spTree>
    <p:extLst>
      <p:ext uri="{BB962C8B-B14F-4D97-AF65-F5344CB8AC3E}">
        <p14:creationId xmlns:p14="http://schemas.microsoft.com/office/powerpoint/2010/main" val="381727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33600"/>
            <a:ext cx="7772400" cy="990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Arial" pitchFamily="34" charset="0"/>
                <a:cs typeface="Arial" pitchFamily="34" charset="0"/>
              </a:rPr>
              <a:t>Resources</a:t>
            </a:r>
            <a:br>
              <a:rPr lang="en-US" sz="6000" b="1" dirty="0" smtClean="0">
                <a:latin typeface="Arial" pitchFamily="34" charset="0"/>
                <a:cs typeface="Arial" pitchFamily="34" charset="0"/>
              </a:rPr>
            </a:b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553200" y="6019800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Twitter: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m3mo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14"/>
          <p:cNvGrpSpPr/>
          <p:nvPr/>
        </p:nvGrpSpPr>
        <p:grpSpPr>
          <a:xfrm>
            <a:off x="152400" y="152400"/>
            <a:ext cx="762000" cy="762000"/>
            <a:chOff x="685800" y="2819400"/>
            <a:chExt cx="1981200" cy="1981200"/>
          </a:xfrm>
        </p:grpSpPr>
        <p:sp>
          <p:nvSpPr>
            <p:cNvPr id="11" name="Rectangle 10"/>
            <p:cNvSpPr/>
            <p:nvPr/>
          </p:nvSpPr>
          <p:spPr>
            <a:xfrm>
              <a:off x="1219200" y="3352800"/>
              <a:ext cx="914400" cy="914400"/>
            </a:xfrm>
            <a:prstGeom prst="rect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685800" y="2819400"/>
              <a:ext cx="1981200" cy="1981200"/>
            </a:xfrm>
            <a:prstGeom prst="frame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4"/>
          <p:cNvGrpSpPr/>
          <p:nvPr/>
        </p:nvGrpSpPr>
        <p:grpSpPr>
          <a:xfrm>
            <a:off x="8229600" y="207135"/>
            <a:ext cx="762000" cy="762000"/>
            <a:chOff x="685800" y="2819400"/>
            <a:chExt cx="1981200" cy="1981200"/>
          </a:xfrm>
        </p:grpSpPr>
        <p:sp>
          <p:nvSpPr>
            <p:cNvPr id="14" name="Rectangle 13"/>
            <p:cNvSpPr/>
            <p:nvPr/>
          </p:nvSpPr>
          <p:spPr>
            <a:xfrm>
              <a:off x="1219200" y="3352800"/>
              <a:ext cx="914400" cy="914400"/>
            </a:xfrm>
            <a:prstGeom prst="rect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Frame 14"/>
            <p:cNvSpPr/>
            <p:nvPr/>
          </p:nvSpPr>
          <p:spPr>
            <a:xfrm>
              <a:off x="685800" y="2819400"/>
              <a:ext cx="1981200" cy="1981200"/>
            </a:xfrm>
            <a:prstGeom prst="frame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72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553200" y="6019800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Twitter: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m3mo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74517" cy="654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495800" y="1371600"/>
            <a:ext cx="46482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/>
              <a:t>http://bit.ly/djcvqM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553200" y="6019800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Twitter: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m3mo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175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495800" y="2209800"/>
            <a:ext cx="46482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/>
              <a:t>http://bit.ly/eyK8oX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4883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8600" y="0"/>
            <a:ext cx="8458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http://guides.boisestate.edu/qrcodes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84" y="852928"/>
            <a:ext cx="8229600" cy="600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09535" y="0"/>
            <a:ext cx="4134465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http://goo.gl/rWR9k</a:t>
            </a:r>
          </a:p>
        </p:txBody>
      </p:sp>
    </p:spTree>
    <p:extLst>
      <p:ext uri="{BB962C8B-B14F-4D97-AF65-F5344CB8AC3E}">
        <p14:creationId xmlns:p14="http://schemas.microsoft.com/office/powerpoint/2010/main" val="2354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9325" y="357554"/>
            <a:ext cx="4495800" cy="990600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Thank you!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81200" y="5017037"/>
            <a:ext cx="3352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Twitter: m3mo</a:t>
            </a:r>
          </a:p>
        </p:txBody>
      </p:sp>
      <p:grpSp>
        <p:nvGrpSpPr>
          <p:cNvPr id="5" name="Group 11"/>
          <p:cNvGrpSpPr/>
          <p:nvPr/>
        </p:nvGrpSpPr>
        <p:grpSpPr>
          <a:xfrm>
            <a:off x="152400" y="152400"/>
            <a:ext cx="762000" cy="762000"/>
            <a:chOff x="685800" y="2819400"/>
            <a:chExt cx="1981200" cy="1981200"/>
          </a:xfrm>
        </p:grpSpPr>
        <p:sp>
          <p:nvSpPr>
            <p:cNvPr id="13" name="Rectangle 12"/>
            <p:cNvSpPr/>
            <p:nvPr/>
          </p:nvSpPr>
          <p:spPr>
            <a:xfrm>
              <a:off x="1219200" y="3352800"/>
              <a:ext cx="914400" cy="914400"/>
            </a:xfrm>
            <a:prstGeom prst="rect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685800" y="2819400"/>
              <a:ext cx="1981200" cy="1981200"/>
            </a:xfrm>
            <a:prstGeom prst="frame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14"/>
          <p:cNvGrpSpPr/>
          <p:nvPr/>
        </p:nvGrpSpPr>
        <p:grpSpPr>
          <a:xfrm>
            <a:off x="8229600" y="152400"/>
            <a:ext cx="762000" cy="762000"/>
            <a:chOff x="685800" y="2819400"/>
            <a:chExt cx="1981200" cy="1981200"/>
          </a:xfrm>
        </p:grpSpPr>
        <p:sp>
          <p:nvSpPr>
            <p:cNvPr id="16" name="Rectangle 15"/>
            <p:cNvSpPr/>
            <p:nvPr/>
          </p:nvSpPr>
          <p:spPr>
            <a:xfrm>
              <a:off x="1219200" y="3352800"/>
              <a:ext cx="914400" cy="914400"/>
            </a:xfrm>
            <a:prstGeom prst="rect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Frame 16"/>
            <p:cNvSpPr/>
            <p:nvPr/>
          </p:nvSpPr>
          <p:spPr>
            <a:xfrm>
              <a:off x="685800" y="2819400"/>
              <a:ext cx="1981200" cy="1981200"/>
            </a:xfrm>
            <a:prstGeom prst="frame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9218" name="Picture 2" descr="Figure 5. My Profile on Vario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G:\DCIM\100MEDIA\moi.simp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312" y="4572000"/>
            <a:ext cx="107315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066800"/>
            <a:ext cx="2895600" cy="450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62400" y="26670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=</a:t>
            </a:r>
            <a:endParaRPr lang="en-US" sz="1400" b="1" dirty="0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514600"/>
            <a:ext cx="266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emoGuidesProfile-BitL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915" y="2895600"/>
            <a:ext cx="1066800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447800"/>
            <a:ext cx="7162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95400" y="2968079"/>
            <a:ext cx="703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=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848600" cy="29718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“A </a:t>
            </a:r>
            <a:r>
              <a:rPr lang="fr-FR" sz="5400" b="1" dirty="0" smtClean="0">
                <a:latin typeface="Arial" pitchFamily="34" charset="0"/>
                <a:cs typeface="Arial" pitchFamily="34" charset="0"/>
              </a:rPr>
              <a:t>Mobile’s Secret </a:t>
            </a:r>
            <a:br>
              <a:rPr lang="fr-FR" sz="5400" b="1" dirty="0" smtClean="0">
                <a:latin typeface="Arial" pitchFamily="34" charset="0"/>
                <a:cs typeface="Arial" pitchFamily="34" charset="0"/>
              </a:rPr>
            </a:br>
            <a:r>
              <a:rPr lang="fr-FR" sz="5400" b="1" dirty="0" smtClean="0">
                <a:latin typeface="Arial" pitchFamily="34" charset="0"/>
                <a:cs typeface="Arial" pitchFamily="34" charset="0"/>
              </a:rPr>
              <a:t>Decoder Ring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http://goo.gl/0evMA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553200" y="6019800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Twitter: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m3mo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57400"/>
            <a:ext cx="7772400" cy="14478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Arial" pitchFamily="34" charset="0"/>
                <a:cs typeface="Arial" pitchFamily="34" charset="0"/>
              </a:rPr>
              <a:t>Stick it where?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553200" y="6019800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Twitter: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m3mo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14"/>
          <p:cNvGrpSpPr/>
          <p:nvPr/>
        </p:nvGrpSpPr>
        <p:grpSpPr>
          <a:xfrm>
            <a:off x="152400" y="152400"/>
            <a:ext cx="762000" cy="762000"/>
            <a:chOff x="685800" y="2819400"/>
            <a:chExt cx="1981200" cy="1981200"/>
          </a:xfrm>
          <a:solidFill>
            <a:srgbClr val="FF0000"/>
          </a:solidFill>
        </p:grpSpPr>
        <p:sp>
          <p:nvSpPr>
            <p:cNvPr id="8" name="Rectangle 7"/>
            <p:cNvSpPr/>
            <p:nvPr/>
          </p:nvSpPr>
          <p:spPr>
            <a:xfrm>
              <a:off x="1219200" y="3352800"/>
              <a:ext cx="914400" cy="914400"/>
            </a:xfrm>
            <a:prstGeom prst="rect">
              <a:avLst/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685800" y="2819400"/>
              <a:ext cx="1981200" cy="1981200"/>
            </a:xfrm>
            <a:prstGeom prst="frame">
              <a:avLst/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287</Words>
  <Application>Microsoft Office PowerPoint</Application>
  <PresentationFormat>On-screen Show (4:3)</PresentationFormat>
  <Paragraphs>94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QR Codes: A Guide for Libraries</vt:lpstr>
      <vt:lpstr>PowerPoint Presentation</vt:lpstr>
      <vt:lpstr>PowerPoint Presentation</vt:lpstr>
      <vt:lpstr>2D Barcode Encoded info Phone camera  Scanner app </vt:lpstr>
      <vt:lpstr>PowerPoint Presentation</vt:lpstr>
      <vt:lpstr>PowerPoint Presentation</vt:lpstr>
      <vt:lpstr>PowerPoint Presentation</vt:lpstr>
      <vt:lpstr>“A Mobile’s Secret  Decoder Ring”  http://goo.gl/0evMA</vt:lpstr>
      <vt:lpstr>Stick it where?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QR Codes for libraries </vt:lpstr>
      <vt:lpstr>Possibilities Point of need Presentation</vt:lpstr>
      <vt:lpstr>Use short links (Bit.ly) Simple design Link: mobile page Test. Test. Test.</vt:lpstr>
      <vt:lpstr>PowerPoint Presentation</vt:lpstr>
      <vt:lpstr>PowerPoint Presentation</vt:lpstr>
      <vt:lpstr>PowerPoint Presentation</vt:lpstr>
      <vt:lpstr>PowerPoint Presentation</vt:lpstr>
      <vt:lpstr>Library entrance - link to library’s mobile website or a specific page (hours, Circulation, reference phone number, etc.).  Near the stairs or elevators - linked to a map or specific section of the library (floor plan, etc.).  Near displays - linked to a collection of new books or takes the user to an RSS feed of newly purchased library materials.  Reference desk - linked to an email, text, or chat reference service.  Librarian’s door or window - linked to personal profile or subject guide.  Circulation desk - linked to checkout procedures, fine information, etc.  Collection areas - linked to more information about the collection.  Outside study or meeting rooms - linked to room policies.  Handouts/flyers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 library website Projected on digital frames Library subject guides Staff web pages Subject-specific database pages Librarian profiles</vt:lpstr>
      <vt:lpstr>QR Code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Scanners - Readers</vt:lpstr>
      <vt:lpstr>PowerPoint Presentation</vt:lpstr>
      <vt:lpstr>No Scanner?</vt:lpstr>
      <vt:lpstr>Mobilize your stuff</vt:lpstr>
      <vt:lpstr>PowerPoint Presentation</vt:lpstr>
      <vt:lpstr>PowerPoint Presentation</vt:lpstr>
      <vt:lpstr>http://goo.gl/sjr7</vt:lpstr>
      <vt:lpstr>PowerPoint Presentation</vt:lpstr>
      <vt:lpstr>Resources 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Albertsons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QR codes in the library</dc:title>
  <dc:creator>memocordova</dc:creator>
  <cp:lastModifiedBy>memocordova</cp:lastModifiedBy>
  <cp:revision>138</cp:revision>
  <dcterms:created xsi:type="dcterms:W3CDTF">2011-09-28T19:31:35Z</dcterms:created>
  <dcterms:modified xsi:type="dcterms:W3CDTF">2011-10-09T23:15:43Z</dcterms:modified>
</cp:coreProperties>
</file>