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
  </p:notesMasterIdLst>
  <p:handoutMasterIdLst>
    <p:handoutMasterId r:id="rId4"/>
  </p:handoutMasterIdLst>
  <p:sldIdLst>
    <p:sldId id="261" r:id="rId2"/>
  </p:sldIdLst>
  <p:sldSz cx="38404800" cy="32918400"/>
  <p:notesSz cx="7010400" cy="9296400"/>
  <p:defaultTextStyle>
    <a:defPPr>
      <a:defRPr lang="en-US"/>
    </a:defPPr>
    <a:lvl1pPr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xmlns="">
        <p15:guide id="1" orient="horz" pos="9840">
          <p15:clr>
            <a:srgbClr val="A4A3A4"/>
          </p15:clr>
        </p15:guide>
        <p15:guide id="2" pos="12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Clayton" initials="P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9461C"/>
    <a:srgbClr val="F94631"/>
    <a:srgbClr val="0039A6"/>
    <a:srgbClr val="B9CEF1"/>
    <a:srgbClr val="83A8E5"/>
    <a:srgbClr val="6AAEEC"/>
    <a:srgbClr val="81BBEF"/>
    <a:srgbClr val="FDA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72" autoAdjust="0"/>
    <p:restoredTop sz="94671"/>
  </p:normalViewPr>
  <p:slideViewPr>
    <p:cSldViewPr>
      <p:cViewPr>
        <p:scale>
          <a:sx n="26" d="100"/>
          <a:sy n="26" d="100"/>
        </p:scale>
        <p:origin x="-1864" y="2464"/>
      </p:cViewPr>
      <p:guideLst>
        <p:guide orient="horz" pos="9840"/>
        <p:guide pos="12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algn="r" defTabSz="958261">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algn="r" defTabSz="957263">
              <a:defRPr sz="1200"/>
            </a:lvl1pPr>
          </a:lstStyle>
          <a:p>
            <a:fld id="{ED4264E5-E318-4A83-A1C4-0E5F5BE3BF84}" type="slidenum">
              <a:rPr lang="en-US" altLang="en-US"/>
              <a:pPr/>
              <a:t>‹#›</a:t>
            </a:fld>
            <a:endParaRPr lang="en-US" altLang="en-US"/>
          </a:p>
        </p:txBody>
      </p:sp>
    </p:spTree>
    <p:extLst>
      <p:ext uri="{BB962C8B-B14F-4D97-AF65-F5344CB8AC3E}">
        <p14:creationId xmlns:p14="http://schemas.microsoft.com/office/powerpoint/2010/main" val="1054804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6875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algn="r" defTabSz="175410">
              <a:defRPr sz="2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476375" y="695325"/>
            <a:ext cx="406241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8688" y="4421188"/>
            <a:ext cx="5153025" cy="4179887"/>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6875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algn="r" defTabSz="174625">
              <a:defRPr sz="200"/>
            </a:lvl1pPr>
          </a:lstStyle>
          <a:p>
            <a:fld id="{DAEF0E61-9DB2-45D2-965E-C203881BB66F}" type="slidenum">
              <a:rPr lang="en-US" altLang="en-US"/>
              <a:pPr/>
              <a:t>‹#›</a:t>
            </a:fld>
            <a:endParaRPr lang="en-US" altLang="en-US"/>
          </a:p>
        </p:txBody>
      </p:sp>
    </p:spTree>
    <p:extLst>
      <p:ext uri="{BB962C8B-B14F-4D97-AF65-F5344CB8AC3E}">
        <p14:creationId xmlns:p14="http://schemas.microsoft.com/office/powerpoint/2010/main" val="109282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825" indent="-292100"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8400"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6713"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3438"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06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178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750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2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6948510-E1BE-4F02-B4BD-2503548D7C44}" type="slidenum">
              <a:rPr lang="en-US" altLang="en-US" sz="200"/>
              <a:pPr eaLnBrk="1" hangingPunct="1">
                <a:spcBef>
                  <a:spcPct val="0"/>
                </a:spcBef>
              </a:pPr>
              <a:t>1</a:t>
            </a:fld>
            <a:endParaRPr lang="en-US" altLang="en-US" sz="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743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smtClean="0"/>
              <a:t>Click to edit Master title style</a:t>
            </a:r>
            <a:endParaRPr lang="en-US"/>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85011-8E28-4116-B330-954FFBA144E8}" type="slidenum">
              <a:rPr lang="en-US" altLang="en-US" smtClean="0"/>
              <a:pPr/>
              <a:t>‹#›</a:t>
            </a:fld>
            <a:endParaRPr lang="en-US" altLang="en-US"/>
          </a:p>
        </p:txBody>
      </p:sp>
    </p:spTree>
    <p:extLst>
      <p:ext uri="{BB962C8B-B14F-4D97-AF65-F5344CB8AC3E}">
        <p14:creationId xmlns:p14="http://schemas.microsoft.com/office/powerpoint/2010/main" val="152039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46E81D-CB10-4960-A0C0-0DAD4A9161FE}" type="slidenum">
              <a:rPr lang="en-US" altLang="en-US" smtClean="0"/>
              <a:pPr/>
              <a:t>‹#›</a:t>
            </a:fld>
            <a:endParaRPr lang="en-US" altLang="en-US"/>
          </a:p>
        </p:txBody>
      </p:sp>
    </p:spTree>
    <p:extLst>
      <p:ext uri="{BB962C8B-B14F-4D97-AF65-F5344CB8AC3E}">
        <p14:creationId xmlns:p14="http://schemas.microsoft.com/office/powerpoint/2010/main" val="27050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B51E29-A0B4-48B1-8387-A57664F58F11}" type="slidenum">
              <a:rPr lang="en-US" altLang="en-US" smtClean="0"/>
              <a:pPr/>
              <a:t>‹#›</a:t>
            </a:fld>
            <a:endParaRPr lang="en-US" altLang="en-US"/>
          </a:p>
        </p:txBody>
      </p:sp>
    </p:spTree>
    <p:extLst>
      <p:ext uri="{BB962C8B-B14F-4D97-AF65-F5344CB8AC3E}">
        <p14:creationId xmlns:p14="http://schemas.microsoft.com/office/powerpoint/2010/main" val="267005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9938" y="1317625"/>
            <a:ext cx="34564926"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19938" y="7680325"/>
            <a:ext cx="34564926" cy="21724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92141-7042-4A5C-98C1-58C52121F9A9}" type="slidenum">
              <a:rPr lang="en-US" altLang="en-US"/>
              <a:pPr/>
              <a:t>‹#›</a:t>
            </a:fld>
            <a:endParaRPr lang="en-US" altLang="en-US"/>
          </a:p>
        </p:txBody>
      </p:sp>
    </p:spTree>
    <p:extLst>
      <p:ext uri="{BB962C8B-B14F-4D97-AF65-F5344CB8AC3E}">
        <p14:creationId xmlns:p14="http://schemas.microsoft.com/office/powerpoint/2010/main" val="333207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859215-1DFB-43D6-B7C3-93B37A6F3B65}" type="slidenum">
              <a:rPr lang="en-US" altLang="en-US" smtClean="0"/>
              <a:pPr/>
              <a:t>‹#›</a:t>
            </a:fld>
            <a:endParaRPr lang="en-US" altLang="en-US"/>
          </a:p>
        </p:txBody>
      </p:sp>
    </p:spTree>
    <p:extLst>
      <p:ext uri="{BB962C8B-B14F-4D97-AF65-F5344CB8AC3E}">
        <p14:creationId xmlns:p14="http://schemas.microsoft.com/office/powerpoint/2010/main" val="323672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smtClean="0"/>
              <a:t>Click to edit Master title style</a:t>
            </a:r>
            <a:endParaRPr lang="en-US"/>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EA256C-A985-4E2C-B24B-8DAC1390BA8A}" type="slidenum">
              <a:rPr lang="en-US" altLang="en-US" smtClean="0"/>
              <a:pPr/>
              <a:t>‹#›</a:t>
            </a:fld>
            <a:endParaRPr lang="en-US" altLang="en-US"/>
          </a:p>
        </p:txBody>
      </p:sp>
    </p:spTree>
    <p:extLst>
      <p:ext uri="{BB962C8B-B14F-4D97-AF65-F5344CB8AC3E}">
        <p14:creationId xmlns:p14="http://schemas.microsoft.com/office/powerpoint/2010/main" val="7135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40330" y="8763000"/>
            <a:ext cx="1632204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442430" y="8763000"/>
            <a:ext cx="1632204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3A9870C-1381-4E1F-B6E7-54C9C4AAC1FC}" type="slidenum">
              <a:rPr lang="en-US" altLang="en-US" smtClean="0"/>
              <a:pPr/>
              <a:t>‹#›</a:t>
            </a:fld>
            <a:endParaRPr lang="en-US" altLang="en-US"/>
          </a:p>
        </p:txBody>
      </p:sp>
    </p:spTree>
    <p:extLst>
      <p:ext uri="{BB962C8B-B14F-4D97-AF65-F5344CB8AC3E}">
        <p14:creationId xmlns:p14="http://schemas.microsoft.com/office/powerpoint/2010/main" val="35375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smtClean="0"/>
              <a:t>Click to 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smtClean="0"/>
              <a:t>Click to 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BE68F4E-35A4-480B-8289-BAB0A0384FB2}" type="slidenum">
              <a:rPr lang="en-US" altLang="en-US" smtClean="0"/>
              <a:pPr/>
              <a:t>‹#›</a:t>
            </a:fld>
            <a:endParaRPr lang="en-US" altLang="en-US"/>
          </a:p>
        </p:txBody>
      </p:sp>
    </p:spTree>
    <p:extLst>
      <p:ext uri="{BB962C8B-B14F-4D97-AF65-F5344CB8AC3E}">
        <p14:creationId xmlns:p14="http://schemas.microsoft.com/office/powerpoint/2010/main" val="26374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034934-0599-441F-8E6F-267B477478FB}" type="slidenum">
              <a:rPr lang="en-US" altLang="en-US" smtClean="0"/>
              <a:pPr/>
              <a:t>‹#›</a:t>
            </a:fld>
            <a:endParaRPr lang="en-US" altLang="en-US"/>
          </a:p>
        </p:txBody>
      </p:sp>
    </p:spTree>
    <p:extLst>
      <p:ext uri="{BB962C8B-B14F-4D97-AF65-F5344CB8AC3E}">
        <p14:creationId xmlns:p14="http://schemas.microsoft.com/office/powerpoint/2010/main" val="6989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B98D87-97D3-4C0D-A599-B46313490688}" type="slidenum">
              <a:rPr lang="en-US" altLang="en-US" smtClean="0"/>
              <a:pPr/>
              <a:t>‹#›</a:t>
            </a:fld>
            <a:endParaRPr lang="en-US" altLang="en-US"/>
          </a:p>
        </p:txBody>
      </p:sp>
    </p:spTree>
    <p:extLst>
      <p:ext uri="{BB962C8B-B14F-4D97-AF65-F5344CB8AC3E}">
        <p14:creationId xmlns:p14="http://schemas.microsoft.com/office/powerpoint/2010/main" val="36152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smtClean="0"/>
              <a:t>Click to edit Master title style</a:t>
            </a:r>
            <a:endParaRPr lang="en-US"/>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32FE38-5197-4685-97C2-F829D0CBB6DE}" type="slidenum">
              <a:rPr lang="en-US" altLang="en-US" smtClean="0"/>
              <a:pPr/>
              <a:t>‹#›</a:t>
            </a:fld>
            <a:endParaRPr lang="en-US" altLang="en-US"/>
          </a:p>
        </p:txBody>
      </p:sp>
    </p:spTree>
    <p:extLst>
      <p:ext uri="{BB962C8B-B14F-4D97-AF65-F5344CB8AC3E}">
        <p14:creationId xmlns:p14="http://schemas.microsoft.com/office/powerpoint/2010/main" val="319067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smtClean="0"/>
              <a:t>Click to edit Master title style</a:t>
            </a:r>
            <a:endParaRPr lang="en-US"/>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649605-C37F-448D-9A42-F6970AA6C629}" type="slidenum">
              <a:rPr lang="en-US" altLang="en-US" smtClean="0"/>
              <a:pPr/>
              <a:t>‹#›</a:t>
            </a:fld>
            <a:endParaRPr lang="en-US" altLang="en-US"/>
          </a:p>
        </p:txBody>
      </p:sp>
    </p:spTree>
    <p:extLst>
      <p:ext uri="{BB962C8B-B14F-4D97-AF65-F5344CB8AC3E}">
        <p14:creationId xmlns:p14="http://schemas.microsoft.com/office/powerpoint/2010/main" val="2509160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2CDBBCDF-4BD4-497E-93B1-C73A24AAD274}" type="slidenum">
              <a:rPr lang="en-US" altLang="en-US" smtClean="0"/>
              <a:pPr/>
              <a:t>‹#›</a:t>
            </a:fld>
            <a:endParaRPr lang="en-US" altLang="en-US"/>
          </a:p>
        </p:txBody>
      </p:sp>
    </p:spTree>
    <p:extLst>
      <p:ext uri="{BB962C8B-B14F-4D97-AF65-F5344CB8AC3E}">
        <p14:creationId xmlns:p14="http://schemas.microsoft.com/office/powerpoint/2010/main" val="26071890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897246" y="25346696"/>
            <a:ext cx="24710627"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Rectangle 6"/>
          <p:cNvSpPr/>
          <p:nvPr/>
        </p:nvSpPr>
        <p:spPr>
          <a:xfrm>
            <a:off x="12897246" y="7924800"/>
            <a:ext cx="24710627" cy="16283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 name="Rectangle 7"/>
          <p:cNvSpPr/>
          <p:nvPr/>
        </p:nvSpPr>
        <p:spPr>
          <a:xfrm>
            <a:off x="838200" y="8224714"/>
            <a:ext cx="10972800" cy="239799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3" name="Pentagon 22"/>
          <p:cNvSpPr/>
          <p:nvPr/>
        </p:nvSpPr>
        <p:spPr bwMode="auto">
          <a:xfrm>
            <a:off x="897459" y="609600"/>
            <a:ext cx="10972800" cy="6858000"/>
          </a:xfrm>
          <a:custGeom>
            <a:avLst/>
            <a:gdLst>
              <a:gd name="connsiteX0" fmla="*/ 0 w 13751106"/>
              <a:gd name="connsiteY0" fmla="*/ 0 h 6720429"/>
              <a:gd name="connsiteX1" fmla="*/ 10390892 w 13751106"/>
              <a:gd name="connsiteY1" fmla="*/ 0 h 6720429"/>
              <a:gd name="connsiteX2" fmla="*/ 13751106 w 13751106"/>
              <a:gd name="connsiteY2" fmla="*/ 3360215 h 6720429"/>
              <a:gd name="connsiteX3" fmla="*/ 10390892 w 13751106"/>
              <a:gd name="connsiteY3" fmla="*/ 6720429 h 6720429"/>
              <a:gd name="connsiteX4" fmla="*/ 0 w 13751106"/>
              <a:gd name="connsiteY4" fmla="*/ 6720429 h 6720429"/>
              <a:gd name="connsiteX5" fmla="*/ 0 w 13751106"/>
              <a:gd name="connsiteY5" fmla="*/ 0 h 6720429"/>
              <a:gd name="connsiteX0" fmla="*/ 0 w 10390892"/>
              <a:gd name="connsiteY0" fmla="*/ 0 h 6720429"/>
              <a:gd name="connsiteX1" fmla="*/ 10390892 w 10390892"/>
              <a:gd name="connsiteY1" fmla="*/ 0 h 6720429"/>
              <a:gd name="connsiteX2" fmla="*/ 8638779 w 10390892"/>
              <a:gd name="connsiteY2" fmla="*/ 3152397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225615 w 10390892"/>
              <a:gd name="connsiteY2" fmla="*/ 3110833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017797 w 10390892"/>
              <a:gd name="connsiteY2" fmla="*/ 3609597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142488 w 10390892"/>
              <a:gd name="connsiteY2" fmla="*/ 3235524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976233 w 10390892"/>
              <a:gd name="connsiteY2" fmla="*/ 3443342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934669 w 10390892"/>
              <a:gd name="connsiteY2" fmla="*/ 3277088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895311 w 10390892"/>
              <a:gd name="connsiteY2" fmla="*/ 3236359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895312 w 10390892"/>
              <a:gd name="connsiteY2" fmla="*/ 3277089 h 6720429"/>
              <a:gd name="connsiteX3" fmla="*/ 10390892 w 10390892"/>
              <a:gd name="connsiteY3" fmla="*/ 6720429 h 6720429"/>
              <a:gd name="connsiteX4" fmla="*/ 0 w 10390892"/>
              <a:gd name="connsiteY4" fmla="*/ 6720429 h 6720429"/>
              <a:gd name="connsiteX5" fmla="*/ 0 w 10390892"/>
              <a:gd name="connsiteY5" fmla="*/ 0 h 672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892" h="6720429">
                <a:moveTo>
                  <a:pt x="0" y="0"/>
                </a:moveTo>
                <a:lnTo>
                  <a:pt x="10390892" y="0"/>
                </a:lnTo>
                <a:lnTo>
                  <a:pt x="6895312" y="3277089"/>
                </a:lnTo>
                <a:lnTo>
                  <a:pt x="10390892" y="6720429"/>
                </a:lnTo>
                <a:lnTo>
                  <a:pt x="0" y="6720429"/>
                </a:lnTo>
                <a:lnTo>
                  <a:pt x="0" y="0"/>
                </a:lnTo>
                <a:close/>
              </a:path>
            </a:pathLst>
          </a:custGeom>
          <a:solidFill>
            <a:schemeClr val="accent1">
              <a:lumMod val="50000"/>
            </a:schemeClr>
          </a:solidFill>
          <a:ln w="0" cap="flat" cmpd="sng" algn="in">
            <a:noFill/>
            <a:prstDash val="solid"/>
            <a:round/>
            <a:headEnd type="none" w="med" len="med"/>
            <a:tailEnd type="none" w="med" len="med"/>
          </a:ln>
          <a:effectLst/>
        </p:spPr>
        <p:txBody>
          <a:bodyPr vert="horz" wrap="square" lIns="36195" tIns="36195" rIns="36195" bIns="36195" numCol="1" rtlCol="0" anchor="t" anchorCtr="0" compatLnSpc="1">
            <a:prstTxWarp prst="textNoShape">
              <a:avLst/>
            </a:prstTxWarp>
          </a:bodyPr>
          <a:lstStyle/>
          <a:p>
            <a:pPr marL="0" marR="0" indent="0" algn="l" defTabSz="735013"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charset="0"/>
              <a:ea typeface="Arial" charset="0"/>
              <a:cs typeface="Arial" charset="0"/>
            </a:endParaRPr>
          </a:p>
        </p:txBody>
      </p:sp>
      <p:sp>
        <p:nvSpPr>
          <p:cNvPr id="5" name="Pentagon 4"/>
          <p:cNvSpPr/>
          <p:nvPr/>
        </p:nvSpPr>
        <p:spPr bwMode="auto">
          <a:xfrm rot="10800000">
            <a:off x="9498588" y="609599"/>
            <a:ext cx="28109286" cy="6858000"/>
          </a:xfrm>
          <a:prstGeom prst="homePlate">
            <a:avLst/>
          </a:prstGeom>
          <a:solidFill>
            <a:schemeClr val="bg2"/>
          </a:solidFill>
          <a:ln w="0" cap="flat" cmpd="sng" algn="in">
            <a:noFill/>
            <a:prstDash val="solid"/>
            <a:round/>
            <a:headEnd type="none" w="med" len="med"/>
            <a:tailEnd type="none" w="med" len="med"/>
          </a:ln>
          <a:effectLst/>
        </p:spPr>
        <p:txBody>
          <a:bodyPr vert="horz" wrap="square" lIns="36195" tIns="36195" rIns="36195" bIns="36195" numCol="1" rtlCol="0" anchor="t" anchorCtr="0" compatLnSpc="1">
            <a:prstTxWarp prst="textNoShape">
              <a:avLst/>
            </a:prstTxWarp>
          </a:bodyPr>
          <a:lstStyle/>
          <a:p>
            <a:pPr marL="0" marR="0" indent="0" algn="l" defTabSz="735013"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charset="0"/>
              <a:ea typeface="Arial" charset="0"/>
              <a:cs typeface="Arial" charset="0"/>
            </a:endParaRPr>
          </a:p>
        </p:txBody>
      </p:sp>
      <p:sp>
        <p:nvSpPr>
          <p:cNvPr id="13314" name="Rectangle 2"/>
          <p:cNvSpPr>
            <a:spLocks noGrp="1" noChangeArrowheads="1"/>
          </p:cNvSpPr>
          <p:nvPr>
            <p:ph type="title"/>
          </p:nvPr>
        </p:nvSpPr>
        <p:spPr>
          <a:xfrm>
            <a:off x="12897246" y="1523999"/>
            <a:ext cx="13458013" cy="5471319"/>
          </a:xfrm>
          <a:ln>
            <a:noFill/>
          </a:ln>
          <a:effectLst/>
        </p:spPr>
        <p:txBody>
          <a:bodyPr>
            <a:normAutofit fontScale="90000"/>
          </a:bodyPr>
          <a:lstStyle/>
          <a:p>
            <a:pPr>
              <a:lnSpc>
                <a:spcPct val="85000"/>
              </a:lnSpc>
              <a:defRPr/>
            </a:pPr>
            <a:r>
              <a:rPr lang="en-US" altLang="en-US" sz="13100" b="1" dirty="0" smtClean="0">
                <a:effectLst>
                  <a:outerShdw blurRad="38100" dist="38100" dir="2700000" algn="tl">
                    <a:srgbClr val="000000">
                      <a:alpha val="43137"/>
                    </a:srgbClr>
                  </a:outerShdw>
                </a:effectLst>
                <a:latin typeface="Arial" charset="0"/>
                <a:ea typeface="Arial" charset="0"/>
                <a:cs typeface="Arial" charset="0"/>
              </a:rPr>
              <a:t>Raffle for Rascals </a:t>
            </a:r>
            <a:r>
              <a:rPr lang="en-US" altLang="en-US" sz="13800" dirty="0" smtClean="0">
                <a:solidFill>
                  <a:schemeClr val="tx1"/>
                </a:solidFill>
                <a:effectLst>
                  <a:outerShdw blurRad="38100" dist="38100" dir="2700000" algn="tl">
                    <a:srgbClr val="000000">
                      <a:alpha val="43137"/>
                    </a:srgbClr>
                  </a:outerShdw>
                </a:effectLst>
                <a:latin typeface="Arial" charset="0"/>
                <a:ea typeface="Arial" charset="0"/>
                <a:cs typeface="Arial" charset="0"/>
              </a:rPr>
              <a:t/>
            </a:r>
            <a:br>
              <a:rPr lang="en-US" altLang="en-US" sz="13800" dirty="0" smtClean="0">
                <a:solidFill>
                  <a:schemeClr val="tx1"/>
                </a:solidFill>
                <a:effectLst>
                  <a:outerShdw blurRad="38100" dist="38100" dir="2700000" algn="tl">
                    <a:srgbClr val="000000">
                      <a:alpha val="43137"/>
                    </a:srgbClr>
                  </a:outerShdw>
                </a:effectLst>
                <a:latin typeface="Arial" charset="0"/>
                <a:ea typeface="Arial" charset="0"/>
                <a:cs typeface="Arial" charset="0"/>
              </a:rPr>
            </a:br>
            <a:r>
              <a:rPr lang="en-US" altLang="en-US" sz="5000" b="1" i="1" dirty="0" smtClean="0">
                <a:solidFill>
                  <a:schemeClr val="tx1"/>
                </a:solidFill>
                <a:effectLst>
                  <a:outerShdw blurRad="38100" dist="38100" dir="2700000" algn="tl">
                    <a:srgbClr val="000000">
                      <a:alpha val="43137"/>
                    </a:srgbClr>
                  </a:outerShdw>
                </a:effectLst>
                <a:latin typeface="Arial" charset="0"/>
                <a:ea typeface="Arial" charset="0"/>
                <a:cs typeface="Arial" charset="0"/>
              </a:rPr>
              <a:t>Morgan Betzer, </a:t>
            </a:r>
            <a:r>
              <a:rPr lang="en-US" altLang="en-US" sz="5000" b="1" i="1" dirty="0" err="1" smtClean="0">
                <a:solidFill>
                  <a:schemeClr val="tx1"/>
                </a:solidFill>
                <a:effectLst>
                  <a:outerShdw blurRad="38100" dist="38100" dir="2700000" algn="tl">
                    <a:srgbClr val="000000">
                      <a:alpha val="43137"/>
                    </a:srgbClr>
                  </a:outerShdw>
                </a:effectLst>
                <a:latin typeface="Arial" charset="0"/>
                <a:ea typeface="Arial" charset="0"/>
                <a:cs typeface="Arial" charset="0"/>
              </a:rPr>
              <a:t>Enolie</a:t>
            </a:r>
            <a:r>
              <a:rPr lang="en-US" altLang="en-US" sz="5000" b="1" i="1" dirty="0" smtClean="0">
                <a:solidFill>
                  <a:schemeClr val="tx1"/>
                </a:solidFill>
                <a:effectLst>
                  <a:outerShdw blurRad="38100" dist="38100" dir="2700000" algn="tl">
                    <a:srgbClr val="000000">
                      <a:alpha val="43137"/>
                    </a:srgbClr>
                  </a:outerShdw>
                </a:effectLst>
                <a:latin typeface="Arial" charset="0"/>
                <a:ea typeface="Arial" charset="0"/>
                <a:cs typeface="Arial" charset="0"/>
              </a:rPr>
              <a:t> Perez, </a:t>
            </a:r>
            <a:r>
              <a:rPr lang="en-US" altLang="en-US" sz="5000" b="1" i="1" dirty="0" err="1" smtClean="0">
                <a:solidFill>
                  <a:schemeClr val="tx1"/>
                </a:solidFill>
                <a:effectLst>
                  <a:outerShdw blurRad="38100" dist="38100" dir="2700000" algn="tl">
                    <a:srgbClr val="000000">
                      <a:alpha val="43137"/>
                    </a:srgbClr>
                  </a:outerShdw>
                </a:effectLst>
                <a:latin typeface="Arial" charset="0"/>
                <a:ea typeface="Arial" charset="0"/>
                <a:cs typeface="Arial" charset="0"/>
              </a:rPr>
              <a:t>Anndrea</a:t>
            </a:r>
            <a:r>
              <a:rPr lang="en-US" altLang="en-US" sz="5000" b="1" i="1" dirty="0" smtClean="0">
                <a:solidFill>
                  <a:schemeClr val="tx1"/>
                </a:solidFill>
                <a:effectLst>
                  <a:outerShdw blurRad="38100" dist="38100" dir="2700000" algn="tl">
                    <a:srgbClr val="000000">
                      <a:alpha val="43137"/>
                    </a:srgbClr>
                  </a:outerShdw>
                </a:effectLst>
                <a:latin typeface="Arial" charset="0"/>
                <a:ea typeface="Arial" charset="0"/>
                <a:cs typeface="Arial" charset="0"/>
              </a:rPr>
              <a:t> Horton, Humberto Magana, and Sara Bayless</a:t>
            </a:r>
            <a:r>
              <a:rPr lang="en-US" altLang="en-US" sz="7200" b="1" i="1" dirty="0">
                <a:solidFill>
                  <a:schemeClr val="tx1"/>
                </a:solidFill>
                <a:effectLst>
                  <a:outerShdw blurRad="38100" dist="38100" dir="2700000" algn="tl">
                    <a:srgbClr val="000000">
                      <a:alpha val="43137"/>
                    </a:srgbClr>
                  </a:outerShdw>
                </a:effectLst>
                <a:latin typeface="Arial" charset="0"/>
                <a:ea typeface="Arial" charset="0"/>
                <a:cs typeface="Arial" charset="0"/>
              </a:rPr>
              <a:t/>
            </a:r>
            <a:br>
              <a:rPr lang="en-US" altLang="en-US" sz="7200" b="1" i="1" dirty="0">
                <a:solidFill>
                  <a:schemeClr val="tx1"/>
                </a:solidFill>
                <a:effectLst>
                  <a:outerShdw blurRad="38100" dist="38100" dir="2700000" algn="tl">
                    <a:srgbClr val="000000">
                      <a:alpha val="43137"/>
                    </a:srgbClr>
                  </a:outerShdw>
                </a:effectLst>
                <a:latin typeface="Arial" charset="0"/>
                <a:ea typeface="Arial" charset="0"/>
                <a:cs typeface="Arial" charset="0"/>
              </a:rPr>
            </a:br>
            <a:r>
              <a:rPr lang="en-US" altLang="en-US" sz="7200" b="1" i="1" dirty="0" smtClean="0">
                <a:solidFill>
                  <a:schemeClr val="tx1"/>
                </a:solidFill>
                <a:effectLst>
                  <a:outerShdw blurRad="38100" dist="38100" dir="2700000" algn="tl">
                    <a:srgbClr val="000000">
                      <a:alpha val="43137"/>
                    </a:srgbClr>
                  </a:outerShdw>
                </a:effectLst>
                <a:latin typeface="Arial" charset="0"/>
                <a:ea typeface="Arial" charset="0"/>
                <a:cs typeface="Arial" charset="0"/>
              </a:rPr>
              <a:t>COMM 101- Fundamentals of Oral Communications- Margaret Sass</a:t>
            </a:r>
          </a:p>
        </p:txBody>
      </p:sp>
      <p:sp>
        <p:nvSpPr>
          <p:cNvPr id="2051" name="Text Box 189"/>
          <p:cNvSpPr txBox="1">
            <a:spLocks noChangeArrowheads="1"/>
          </p:cNvSpPr>
          <p:nvPr/>
        </p:nvSpPr>
        <p:spPr bwMode="auto">
          <a:xfrm>
            <a:off x="14782800" y="22928263"/>
            <a:ext cx="47672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Arial" charset="0"/>
              <a:ea typeface="Arial" charset="0"/>
              <a:cs typeface="Arial" charset="0"/>
            </a:endParaRPr>
          </a:p>
        </p:txBody>
      </p:sp>
      <p:sp>
        <p:nvSpPr>
          <p:cNvPr id="2052" name="Text Box 1813"/>
          <p:cNvSpPr txBox="1">
            <a:spLocks noChangeArrowheads="1"/>
          </p:cNvSpPr>
          <p:nvPr/>
        </p:nvSpPr>
        <p:spPr bwMode="auto">
          <a:xfrm>
            <a:off x="27989213" y="10714038"/>
            <a:ext cx="5233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Arial" charset="0"/>
              <a:ea typeface="Arial" charset="0"/>
              <a:cs typeface="Arial" charset="0"/>
            </a:endParaRPr>
          </a:p>
        </p:txBody>
      </p:sp>
      <p:sp>
        <p:nvSpPr>
          <p:cNvPr id="2053" name="Text Box 1992"/>
          <p:cNvSpPr txBox="1">
            <a:spLocks noChangeArrowheads="1"/>
          </p:cNvSpPr>
          <p:nvPr/>
        </p:nvSpPr>
        <p:spPr bwMode="auto">
          <a:xfrm>
            <a:off x="26169699" y="16965692"/>
            <a:ext cx="10972800" cy="6124754"/>
          </a:xfrm>
          <a:prstGeom prst="rect">
            <a:avLst/>
          </a:prstGeom>
          <a:solidFill>
            <a:schemeClr val="accent1">
              <a:lumMod val="40000"/>
              <a:lumOff val="60000"/>
            </a:schemeClr>
          </a:solidFill>
          <a:ln>
            <a:noFill/>
          </a:ln>
          <a:extLst/>
        </p:spPr>
        <p:txBody>
          <a:bodyPr wrap="square" lIns="457200" r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Arial" charset="0"/>
                <a:ea typeface="Arial" charset="0"/>
                <a:cs typeface="Arial" charset="0"/>
              </a:rPr>
              <a:t>Course Concepts:</a:t>
            </a:r>
          </a:p>
          <a:p>
            <a:pPr eaLnBrk="1" hangingPunct="1">
              <a:spcBef>
                <a:spcPct val="0"/>
              </a:spcBef>
              <a:buFontTx/>
              <a:buNone/>
            </a:pPr>
            <a:endParaRPr lang="en-US" altLang="en-US" sz="3200" b="1" dirty="0">
              <a:latin typeface="Arial" charset="0"/>
              <a:ea typeface="Arial" charset="0"/>
              <a:cs typeface="Arial" charset="0"/>
            </a:endParaRPr>
          </a:p>
          <a:p>
            <a:pPr eaLnBrk="1" hangingPunct="1">
              <a:spcBef>
                <a:spcPct val="0"/>
              </a:spcBef>
              <a:buFontTx/>
              <a:buNone/>
            </a:pPr>
            <a:r>
              <a:rPr lang="en-US" altLang="en-US" sz="3200" i="1" dirty="0" smtClean="0">
                <a:latin typeface="Arial" charset="0"/>
                <a:ea typeface="Arial" charset="0"/>
                <a:cs typeface="Arial" charset="0"/>
              </a:rPr>
              <a:t>Public Communication- We contacted the humane society to see what needs they had. We also interacted with the public to gather donations and sell raffle tickets. </a:t>
            </a:r>
          </a:p>
          <a:p>
            <a:pPr eaLnBrk="1" hangingPunct="1">
              <a:spcBef>
                <a:spcPct val="0"/>
              </a:spcBef>
              <a:buFontTx/>
              <a:buNone/>
            </a:pPr>
            <a:endParaRPr lang="en-US" altLang="en-US" sz="3200" i="1" dirty="0">
              <a:latin typeface="Arial" charset="0"/>
              <a:ea typeface="Arial" charset="0"/>
              <a:cs typeface="Arial" charset="0"/>
            </a:endParaRPr>
          </a:p>
          <a:p>
            <a:pPr eaLnBrk="1" hangingPunct="1">
              <a:spcBef>
                <a:spcPct val="0"/>
              </a:spcBef>
              <a:buFontTx/>
              <a:buNone/>
            </a:pPr>
            <a:r>
              <a:rPr lang="en-US" altLang="en-US" sz="3200" i="1" dirty="0" smtClean="0">
                <a:latin typeface="Arial" charset="0"/>
                <a:ea typeface="Arial" charset="0"/>
                <a:cs typeface="Arial" charset="0"/>
              </a:rPr>
              <a:t>Group Communication- We worked within our group to plan who was responsible for what. We also worked to plan what works best for everyone. </a:t>
            </a:r>
          </a:p>
          <a:p>
            <a:pPr eaLnBrk="1" hangingPunct="1">
              <a:spcBef>
                <a:spcPct val="0"/>
              </a:spcBef>
              <a:buFontTx/>
              <a:buNone/>
            </a:pPr>
            <a:endParaRPr lang="en-US" altLang="en-US" sz="4400" i="1" dirty="0">
              <a:latin typeface="Arial" charset="0"/>
              <a:ea typeface="Arial" charset="0"/>
              <a:cs typeface="Arial" charset="0"/>
            </a:endParaRPr>
          </a:p>
          <a:p>
            <a:pPr eaLnBrk="1" hangingPunct="1">
              <a:spcBef>
                <a:spcPct val="0"/>
              </a:spcBef>
              <a:buFontTx/>
              <a:buNone/>
            </a:pPr>
            <a:endParaRPr lang="en-US" altLang="en-US" sz="4400" i="1" dirty="0">
              <a:latin typeface="Arial" charset="0"/>
              <a:ea typeface="Arial" charset="0"/>
              <a:cs typeface="Arial" charset="0"/>
            </a:endParaRPr>
          </a:p>
        </p:txBody>
      </p:sp>
      <p:sp>
        <p:nvSpPr>
          <p:cNvPr id="2054" name="Text Box 1997"/>
          <p:cNvSpPr txBox="1">
            <a:spLocks noChangeArrowheads="1"/>
          </p:cNvSpPr>
          <p:nvPr/>
        </p:nvSpPr>
        <p:spPr bwMode="auto">
          <a:xfrm>
            <a:off x="925168" y="609598"/>
            <a:ext cx="7834764" cy="5724644"/>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4800" b="1" dirty="0">
              <a:solidFill>
                <a:schemeClr val="bg1"/>
              </a:solidFill>
              <a:latin typeface="Arial" charset="0"/>
              <a:ea typeface="Arial" charset="0"/>
              <a:cs typeface="Arial" charset="0"/>
            </a:endParaRPr>
          </a:p>
          <a:p>
            <a:pPr algn="ctr" eaLnBrk="1" hangingPunct="1">
              <a:spcBef>
                <a:spcPct val="0"/>
              </a:spcBef>
              <a:buFontTx/>
              <a:buNone/>
            </a:pPr>
            <a:r>
              <a:rPr lang="en-US" altLang="en-US" sz="4800" b="1" dirty="0" smtClean="0">
                <a:solidFill>
                  <a:schemeClr val="bg1"/>
                </a:solidFill>
                <a:latin typeface="Arial" charset="0"/>
                <a:ea typeface="Arial" charset="0"/>
                <a:cs typeface="Arial" charset="0"/>
              </a:rPr>
              <a:t>Introduction:</a:t>
            </a:r>
          </a:p>
          <a:p>
            <a:pPr algn="ctr" eaLnBrk="1" hangingPunct="1">
              <a:spcBef>
                <a:spcPct val="0"/>
              </a:spcBef>
              <a:buFontTx/>
              <a:buNone/>
            </a:pPr>
            <a:endParaRPr lang="en-US" altLang="en-US" sz="4000" b="1" dirty="0">
              <a:solidFill>
                <a:schemeClr val="bg1"/>
              </a:solidFill>
              <a:latin typeface="Arial" charset="0"/>
              <a:ea typeface="Arial" charset="0"/>
              <a:cs typeface="Arial" charset="0"/>
            </a:endParaRPr>
          </a:p>
          <a:p>
            <a:pPr eaLnBrk="1" hangingPunct="1">
              <a:spcBef>
                <a:spcPct val="0"/>
              </a:spcBef>
              <a:buFontTx/>
              <a:buNone/>
            </a:pPr>
            <a:r>
              <a:rPr lang="en-US" altLang="en-US" sz="3600" b="1" dirty="0">
                <a:solidFill>
                  <a:schemeClr val="bg1"/>
                </a:solidFill>
                <a:latin typeface="Arial" charset="0"/>
                <a:ea typeface="Arial" charset="0"/>
                <a:cs typeface="Arial" charset="0"/>
              </a:rPr>
              <a:t>Learning goals  </a:t>
            </a:r>
          </a:p>
          <a:p>
            <a:pPr eaLnBrk="1" hangingPunct="1">
              <a:spcBef>
                <a:spcPct val="0"/>
              </a:spcBef>
              <a:buFontTx/>
              <a:buNone/>
            </a:pPr>
            <a:r>
              <a:rPr lang="en-US" altLang="en-US" sz="2800" b="1" i="1" dirty="0">
                <a:solidFill>
                  <a:schemeClr val="bg1"/>
                </a:solidFill>
                <a:latin typeface="Arial" charset="0"/>
                <a:ea typeface="Arial" charset="0"/>
                <a:cs typeface="Arial" charset="0"/>
              </a:rPr>
              <a:t>    </a:t>
            </a:r>
            <a:r>
              <a:rPr lang="en-US" altLang="en-US" sz="2800" i="1" dirty="0" smtClean="0">
                <a:solidFill>
                  <a:schemeClr val="bg1"/>
                </a:solidFill>
                <a:latin typeface="Arial" charset="0"/>
                <a:ea typeface="Arial" charset="0"/>
                <a:cs typeface="Arial" charset="0"/>
              </a:rPr>
              <a:t>The purpose of our project was to form relationships within the class as well as within the community. We were learning how to communicate with the people from the public to organize a service project. </a:t>
            </a:r>
            <a:endParaRPr lang="en-US" altLang="en-US" sz="2800" i="1" dirty="0">
              <a:solidFill>
                <a:schemeClr val="bg1"/>
              </a:solidFill>
              <a:latin typeface="Arial" charset="0"/>
              <a:ea typeface="Arial" charset="0"/>
              <a:cs typeface="Arial" charset="0"/>
            </a:endParaRPr>
          </a:p>
        </p:txBody>
      </p:sp>
      <p:sp>
        <p:nvSpPr>
          <p:cNvPr id="2060" name="Text Box 2002"/>
          <p:cNvSpPr txBox="1">
            <a:spLocks noChangeArrowheads="1"/>
          </p:cNvSpPr>
          <p:nvPr/>
        </p:nvSpPr>
        <p:spPr bwMode="auto">
          <a:xfrm>
            <a:off x="838200" y="8224713"/>
            <a:ext cx="10972800" cy="18959036"/>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smtClean="0">
                <a:ea typeface="Arial" charset="0"/>
                <a:cs typeface="Arial" charset="0"/>
              </a:rPr>
              <a:t>Reflection:</a:t>
            </a:r>
          </a:p>
          <a:p>
            <a:pPr>
              <a:defRPr/>
            </a:pPr>
            <a:endParaRPr lang="en-US" sz="3200" b="1" dirty="0" smtClean="0">
              <a:ea typeface="Arial" charset="0"/>
              <a:cs typeface="Arial" charset="0"/>
            </a:endParaRPr>
          </a:p>
          <a:p>
            <a:pPr>
              <a:defRPr/>
            </a:pPr>
            <a:r>
              <a:rPr lang="en-US" sz="3600" b="1" dirty="0" smtClean="0">
                <a:ea typeface="Arial" charset="0"/>
                <a:cs typeface="Arial" charset="0"/>
              </a:rPr>
              <a:t>Morgan Betzer</a:t>
            </a:r>
            <a:r>
              <a:rPr lang="en-US" sz="3200" i="1" dirty="0" smtClean="0">
                <a:ea typeface="Arial" charset="0"/>
                <a:cs typeface="Arial" charset="0"/>
              </a:rPr>
              <a:t>:</a:t>
            </a:r>
          </a:p>
          <a:p>
            <a:pPr>
              <a:defRPr/>
            </a:pPr>
            <a:r>
              <a:rPr lang="en-US" sz="3200" dirty="0" smtClean="0">
                <a:ea typeface="Arial" charset="0"/>
                <a:cs typeface="Arial" charset="0"/>
              </a:rPr>
              <a:t>This project helped me understand the gift of giving. I was able to feel the joy that comes from giving. I learned that there is always someone that is in need and helping others is a great thing to do. Reflecting back on this project helps me realize that being of service of others is always a good thing. </a:t>
            </a:r>
          </a:p>
          <a:p>
            <a:pPr>
              <a:defRPr/>
            </a:pPr>
            <a:r>
              <a:rPr lang="en-US" sz="3200" b="1" dirty="0" err="1" smtClean="0">
                <a:ea typeface="Arial" charset="0"/>
                <a:cs typeface="Arial" charset="0"/>
              </a:rPr>
              <a:t>Anndrea</a:t>
            </a:r>
            <a:r>
              <a:rPr lang="en-US" sz="3200" b="1" dirty="0" smtClean="0">
                <a:ea typeface="Arial" charset="0"/>
                <a:cs typeface="Arial" charset="0"/>
              </a:rPr>
              <a:t> Horton</a:t>
            </a:r>
          </a:p>
          <a:p>
            <a:pPr>
              <a:defRPr/>
            </a:pPr>
            <a:r>
              <a:rPr lang="en-US" sz="3200" dirty="0" smtClean="0">
                <a:ea typeface="Arial" charset="0"/>
                <a:cs typeface="Arial" charset="0"/>
              </a:rPr>
              <a:t>This project helped me to realize that giving back is easier than I thought it would be. Giving back was easy when having multiple people willing to help out to gather supplies and money to donate. After seeing the animals I was more inclined to help raise as much money as I could. It left me feeling of fulfillment. </a:t>
            </a:r>
          </a:p>
          <a:p>
            <a:pPr>
              <a:defRPr/>
            </a:pPr>
            <a:r>
              <a:rPr lang="en-US" sz="3200" b="1" dirty="0" err="1" smtClean="0">
                <a:ea typeface="Arial" charset="0"/>
                <a:cs typeface="Arial" charset="0"/>
              </a:rPr>
              <a:t>Enolie</a:t>
            </a:r>
            <a:r>
              <a:rPr lang="en-US" sz="3200" b="1" dirty="0" smtClean="0">
                <a:ea typeface="Arial" charset="0"/>
                <a:cs typeface="Arial" charset="0"/>
              </a:rPr>
              <a:t> Perez </a:t>
            </a:r>
          </a:p>
          <a:p>
            <a:pPr>
              <a:defRPr/>
            </a:pPr>
            <a:r>
              <a:rPr lang="en-US" sz="3200" dirty="0" smtClean="0">
                <a:ea typeface="Arial" charset="0"/>
                <a:cs typeface="Arial" charset="0"/>
              </a:rPr>
              <a:t>This project helped me become more aware of the fact that its important to help not only the people in need but the animals. I realized how important it is to adopt animals from shelters and give them permanent homes. This project made me happy knowing we are helping furry animals.</a:t>
            </a:r>
          </a:p>
          <a:p>
            <a:pPr>
              <a:defRPr/>
            </a:pPr>
            <a:r>
              <a:rPr lang="en-US" sz="3200" b="1" dirty="0" smtClean="0">
                <a:ea typeface="Arial" charset="0"/>
                <a:cs typeface="Arial" charset="0"/>
              </a:rPr>
              <a:t>Humberto Magana</a:t>
            </a:r>
          </a:p>
          <a:p>
            <a:pPr>
              <a:defRPr/>
            </a:pPr>
            <a:r>
              <a:rPr lang="en-US" sz="3200" dirty="0" smtClean="0">
                <a:ea typeface="Arial" charset="0"/>
                <a:cs typeface="Arial" charset="0"/>
              </a:rPr>
              <a:t>This project was a good stepping stone for me. It helped me get out of my shell and participate with a group. We all had our different points of view but at the end we all came together to make a great team. The other great part was being able to help our community. To create a better future for the animals at the shelter.</a:t>
            </a:r>
          </a:p>
          <a:p>
            <a:pPr>
              <a:defRPr/>
            </a:pPr>
            <a:r>
              <a:rPr lang="en-US" sz="3200" b="1" dirty="0" smtClean="0">
                <a:ea typeface="Arial" charset="0"/>
                <a:cs typeface="Arial" charset="0"/>
              </a:rPr>
              <a:t>Sara Bayless</a:t>
            </a:r>
          </a:p>
          <a:p>
            <a:pPr>
              <a:defRPr/>
            </a:pPr>
            <a:r>
              <a:rPr lang="en-US" sz="3200" dirty="0" smtClean="0">
                <a:ea typeface="Arial" charset="0"/>
                <a:cs typeface="Arial" charset="0"/>
              </a:rPr>
              <a:t>Animals have always been a huge passion of mine. Working together in a group to support animals in need taught me how easy it is to get out in the community, and how many others are willing to help you with a cause you truly care about.</a:t>
            </a:r>
            <a:endParaRPr lang="en-US" sz="3200" dirty="0">
              <a:ea typeface="Arial" charset="0"/>
              <a:cs typeface="Arial" charset="0"/>
            </a:endParaRPr>
          </a:p>
        </p:txBody>
      </p:sp>
      <p:sp>
        <p:nvSpPr>
          <p:cNvPr id="2057" name="Text Box 1997"/>
          <p:cNvSpPr txBox="1">
            <a:spLocks noChangeArrowheads="1"/>
          </p:cNvSpPr>
          <p:nvPr/>
        </p:nvSpPr>
        <p:spPr bwMode="auto">
          <a:xfrm>
            <a:off x="13386234" y="8686800"/>
            <a:ext cx="10972800" cy="8248412"/>
          </a:xfrm>
          <a:prstGeom prst="rect">
            <a:avLst/>
          </a:prstGeom>
          <a:solidFill>
            <a:schemeClr val="accent1">
              <a:lumMod val="40000"/>
              <a:lumOff val="60000"/>
            </a:schemeClr>
          </a:solidFill>
          <a:ln>
            <a:noFill/>
          </a:ln>
        </p:spPr>
        <p:txBody>
          <a:bodyPr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Arial" charset="0"/>
                <a:ea typeface="Arial" charset="0"/>
                <a:cs typeface="Arial" charset="0"/>
              </a:rPr>
              <a:t>Community Partner:</a:t>
            </a:r>
          </a:p>
          <a:p>
            <a:pPr eaLnBrk="1" hangingPunct="1">
              <a:spcBef>
                <a:spcPct val="0"/>
              </a:spcBef>
              <a:buFontTx/>
              <a:buNone/>
            </a:pPr>
            <a:r>
              <a:rPr lang="en-US" altLang="en-US" sz="3600" b="1" dirty="0">
                <a:latin typeface="Arial" charset="0"/>
                <a:ea typeface="Arial" charset="0"/>
                <a:cs typeface="Arial" charset="0"/>
              </a:rPr>
              <a:t>Name</a:t>
            </a:r>
            <a:r>
              <a:rPr lang="en-US" altLang="en-US" sz="3600" b="1" dirty="0" smtClean="0">
                <a:latin typeface="Arial" charset="0"/>
                <a:ea typeface="Arial" charset="0"/>
                <a:cs typeface="Arial" charset="0"/>
              </a:rPr>
              <a:t>: </a:t>
            </a:r>
            <a:r>
              <a:rPr lang="en-US" altLang="en-US" sz="3200" b="1" i="1" dirty="0" smtClean="0">
                <a:latin typeface="Arial" charset="0"/>
                <a:ea typeface="Arial" charset="0"/>
                <a:cs typeface="Arial" charset="0"/>
              </a:rPr>
              <a:t>Magic Valley Humane Society  </a:t>
            </a:r>
            <a:endParaRPr lang="en-US" altLang="en-US" sz="3200" b="1" i="1" dirty="0">
              <a:latin typeface="Arial" charset="0"/>
              <a:ea typeface="Arial" charset="0"/>
              <a:cs typeface="Arial" charset="0"/>
            </a:endParaRPr>
          </a:p>
          <a:p>
            <a:pPr eaLnBrk="1" hangingPunct="1">
              <a:spcBef>
                <a:spcPct val="0"/>
              </a:spcBef>
              <a:buFontTx/>
              <a:buNone/>
            </a:pPr>
            <a:r>
              <a:rPr lang="en-US" altLang="en-US" sz="3600" b="1" dirty="0">
                <a:latin typeface="Arial" charset="0"/>
                <a:ea typeface="Arial" charset="0"/>
                <a:cs typeface="Arial" charset="0"/>
              </a:rPr>
              <a:t>Mission Statement </a:t>
            </a:r>
          </a:p>
          <a:p>
            <a:pPr eaLnBrk="1" hangingPunct="1">
              <a:spcBef>
                <a:spcPct val="0"/>
              </a:spcBef>
              <a:buFontTx/>
              <a:buNone/>
            </a:pPr>
            <a:r>
              <a:rPr lang="en-US" altLang="en-US" sz="3200" i="1" dirty="0">
                <a:latin typeface="Arial" charset="0"/>
                <a:ea typeface="Arial" charset="0"/>
                <a:cs typeface="Arial" charset="0"/>
              </a:rPr>
              <a:t>    </a:t>
            </a:r>
            <a:r>
              <a:rPr lang="en-US" sz="3200" i="1" dirty="0" smtClean="0">
                <a:latin typeface="Arial" charset="0"/>
                <a:ea typeface="Arial" charset="0"/>
                <a:cs typeface="Arial" charset="0"/>
              </a:rPr>
              <a:t>Our </a:t>
            </a:r>
            <a:r>
              <a:rPr lang="en-US" sz="3200" i="1" dirty="0">
                <a:latin typeface="Arial" charset="0"/>
                <a:ea typeface="Arial" charset="0"/>
                <a:cs typeface="Arial" charset="0"/>
              </a:rPr>
              <a:t>mission is to provide a humane shelter for </a:t>
            </a:r>
            <a:r>
              <a:rPr lang="en-US" sz="3200" i="1" dirty="0" smtClean="0">
                <a:latin typeface="Arial" charset="0"/>
                <a:ea typeface="Arial" charset="0"/>
                <a:cs typeface="Arial" charset="0"/>
              </a:rPr>
              <a:t>cats </a:t>
            </a:r>
            <a:r>
              <a:rPr lang="en-US" sz="3200" i="1" dirty="0">
                <a:latin typeface="Arial" charset="0"/>
                <a:ea typeface="Arial" charset="0"/>
                <a:cs typeface="Arial" charset="0"/>
              </a:rPr>
              <a:t>and dogs in Twin Falls City and County. </a:t>
            </a:r>
            <a:r>
              <a:rPr lang="en-US" sz="3200" i="1" dirty="0" smtClean="0">
                <a:latin typeface="Arial" charset="0"/>
                <a:ea typeface="Arial" charset="0"/>
                <a:cs typeface="Arial" charset="0"/>
              </a:rPr>
              <a:t>Our </a:t>
            </a:r>
            <a:r>
              <a:rPr lang="en-US" sz="3200" i="1" dirty="0">
                <a:latin typeface="Arial" charset="0"/>
                <a:ea typeface="Arial" charset="0"/>
                <a:cs typeface="Arial" charset="0"/>
              </a:rPr>
              <a:t>shelter is an Animal Control facility for </a:t>
            </a:r>
            <a:r>
              <a:rPr lang="en-US" sz="3200" i="1" dirty="0" smtClean="0">
                <a:latin typeface="Arial" charset="0"/>
                <a:ea typeface="Arial" charset="0"/>
                <a:cs typeface="Arial" charset="0"/>
              </a:rPr>
              <a:t>stray, lost</a:t>
            </a:r>
            <a:r>
              <a:rPr lang="en-US" sz="3200" i="1" dirty="0">
                <a:latin typeface="Arial" charset="0"/>
                <a:ea typeface="Arial" charset="0"/>
                <a:cs typeface="Arial" charset="0"/>
              </a:rPr>
              <a:t>, </a:t>
            </a:r>
            <a:r>
              <a:rPr lang="en-US" sz="3200" i="1" dirty="0" smtClean="0">
                <a:latin typeface="Arial" charset="0"/>
                <a:ea typeface="Arial" charset="0"/>
                <a:cs typeface="Arial" charset="0"/>
              </a:rPr>
              <a:t>found, and </a:t>
            </a:r>
            <a:r>
              <a:rPr lang="en-US" sz="3200" i="1" dirty="0">
                <a:latin typeface="Arial" charset="0"/>
                <a:ea typeface="Arial" charset="0"/>
                <a:cs typeface="Arial" charset="0"/>
              </a:rPr>
              <a:t>abandoned pets. We </a:t>
            </a:r>
            <a:r>
              <a:rPr lang="en-US" sz="3200" i="1" dirty="0" smtClean="0">
                <a:latin typeface="Arial" charset="0"/>
                <a:ea typeface="Arial" charset="0"/>
                <a:cs typeface="Arial" charset="0"/>
              </a:rPr>
              <a:t>reunite </a:t>
            </a:r>
            <a:r>
              <a:rPr lang="en-US" sz="3200" i="1" dirty="0">
                <a:latin typeface="Arial" charset="0"/>
                <a:ea typeface="Arial" charset="0"/>
                <a:cs typeface="Arial" charset="0"/>
              </a:rPr>
              <a:t>pets with their owners and adopt pets </a:t>
            </a:r>
            <a:r>
              <a:rPr lang="en-US" sz="3200" i="1" dirty="0" smtClean="0">
                <a:latin typeface="Arial" charset="0"/>
                <a:ea typeface="Arial" charset="0"/>
                <a:cs typeface="Arial" charset="0"/>
              </a:rPr>
              <a:t>who </a:t>
            </a:r>
            <a:r>
              <a:rPr lang="en-US" sz="3200" i="1" dirty="0">
                <a:latin typeface="Arial" charset="0"/>
                <a:ea typeface="Arial" charset="0"/>
                <a:cs typeface="Arial" charset="0"/>
              </a:rPr>
              <a:t>have lost their owners</a:t>
            </a:r>
            <a:r>
              <a:rPr lang="en-US" sz="3200" i="1" dirty="0" smtClean="0">
                <a:latin typeface="Arial" charset="0"/>
                <a:ea typeface="Arial" charset="0"/>
                <a:cs typeface="Arial" charset="0"/>
              </a:rPr>
              <a:t>.</a:t>
            </a:r>
          </a:p>
          <a:p>
            <a:pPr eaLnBrk="1" hangingPunct="1">
              <a:spcBef>
                <a:spcPct val="0"/>
              </a:spcBef>
              <a:buFontTx/>
              <a:buNone/>
            </a:pPr>
            <a:r>
              <a:rPr lang="en-US" altLang="en-US" sz="3600" b="1" dirty="0" smtClean="0">
                <a:latin typeface="Arial" charset="0"/>
                <a:ea typeface="Arial" charset="0"/>
                <a:cs typeface="Arial" charset="0"/>
              </a:rPr>
              <a:t>Project </a:t>
            </a:r>
            <a:r>
              <a:rPr lang="en-US" altLang="en-US" sz="3600" b="1" dirty="0">
                <a:latin typeface="Arial" charset="0"/>
                <a:ea typeface="Arial" charset="0"/>
                <a:cs typeface="Arial" charset="0"/>
              </a:rPr>
              <a:t>Purpose /Need:</a:t>
            </a:r>
          </a:p>
          <a:p>
            <a:pPr eaLnBrk="1" hangingPunct="1">
              <a:spcBef>
                <a:spcPct val="0"/>
              </a:spcBef>
              <a:buFontTx/>
              <a:buNone/>
            </a:pPr>
            <a:r>
              <a:rPr lang="en-US" altLang="en-US" sz="3200" b="1" i="1" dirty="0">
                <a:latin typeface="Arial" charset="0"/>
                <a:ea typeface="Arial" charset="0"/>
                <a:cs typeface="Arial" charset="0"/>
              </a:rPr>
              <a:t>    </a:t>
            </a:r>
            <a:r>
              <a:rPr lang="en-US" altLang="en-US" sz="3200" i="1" dirty="0" smtClean="0">
                <a:latin typeface="Arial" charset="0"/>
                <a:ea typeface="Arial" charset="0"/>
                <a:cs typeface="Arial" charset="0"/>
              </a:rPr>
              <a:t>The Magic Valley Humane Society was in need of a variety of items for the animals. Supplies such as food, blankets, and toys were needed. The purpose of our project was to raise money to help the animals of the Magic Valley Humane Society. </a:t>
            </a:r>
            <a:endParaRPr lang="en-US" altLang="en-US" sz="3200" b="1" dirty="0">
              <a:latin typeface="Arial" charset="0"/>
              <a:ea typeface="Arial" charset="0"/>
              <a:cs typeface="Arial" charset="0"/>
            </a:endParaRPr>
          </a:p>
        </p:txBody>
      </p:sp>
      <p:sp>
        <p:nvSpPr>
          <p:cNvPr id="2061" name="Text Box 1997"/>
          <p:cNvSpPr txBox="1">
            <a:spLocks noChangeArrowheads="1"/>
          </p:cNvSpPr>
          <p:nvPr/>
        </p:nvSpPr>
        <p:spPr bwMode="auto">
          <a:xfrm>
            <a:off x="26355259" y="25346696"/>
            <a:ext cx="11301682" cy="6524863"/>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4800" b="1" dirty="0" smtClean="0">
              <a:latin typeface="Arial" charset="0"/>
              <a:ea typeface="Arial" charset="0"/>
              <a:cs typeface="Arial" charset="0"/>
            </a:endParaRPr>
          </a:p>
          <a:p>
            <a:pPr algn="ctr" eaLnBrk="1" hangingPunct="1">
              <a:spcBef>
                <a:spcPct val="0"/>
              </a:spcBef>
              <a:buFontTx/>
              <a:buNone/>
            </a:pPr>
            <a:r>
              <a:rPr lang="en-US" altLang="en-US" sz="4800" b="1" dirty="0" smtClean="0">
                <a:latin typeface="Arial" charset="0"/>
                <a:ea typeface="Arial" charset="0"/>
                <a:cs typeface="Arial" charset="0"/>
              </a:rPr>
              <a:t>Results:</a:t>
            </a:r>
          </a:p>
          <a:p>
            <a:pPr algn="ctr" eaLnBrk="1" hangingPunct="1">
              <a:spcBef>
                <a:spcPct val="0"/>
              </a:spcBef>
              <a:buFontTx/>
              <a:buNone/>
            </a:pPr>
            <a:endParaRPr lang="en-US" altLang="en-US" sz="3200" b="1" dirty="0">
              <a:latin typeface="Arial" charset="0"/>
              <a:ea typeface="Arial" charset="0"/>
              <a:cs typeface="Arial" charset="0"/>
            </a:endParaRPr>
          </a:p>
          <a:p>
            <a:pPr eaLnBrk="1" hangingPunct="1">
              <a:spcBef>
                <a:spcPct val="0"/>
              </a:spcBef>
              <a:buFontTx/>
              <a:buNone/>
            </a:pPr>
            <a:r>
              <a:rPr lang="en-US" altLang="en-US" sz="3200" i="1" dirty="0" smtClean="0">
                <a:latin typeface="Arial" charset="0"/>
                <a:ea typeface="Arial" charset="0"/>
                <a:cs typeface="Arial" charset="0"/>
              </a:rPr>
              <a:t>As a result of the raffle, we were able to purchase an abundance of food, toys, beds, and blankets for the animals. We were able to positively impact the community by donating items that were in need. We were able to help people and make life a little better. Helping others was a result that we are very proud of. </a:t>
            </a:r>
            <a:endParaRPr lang="en-US" altLang="en-US" sz="3200" i="1" dirty="0">
              <a:latin typeface="Arial" charset="0"/>
              <a:ea typeface="Arial" charset="0"/>
              <a:cs typeface="Arial" charset="0"/>
            </a:endParaRPr>
          </a:p>
          <a:p>
            <a:pPr eaLnBrk="1" hangingPunct="1">
              <a:spcBef>
                <a:spcPct val="0"/>
              </a:spcBef>
              <a:buFontTx/>
              <a:buNone/>
            </a:pPr>
            <a:endParaRPr lang="en-US" altLang="en-US" sz="4400" b="1" dirty="0">
              <a:latin typeface="Arial" charset="0"/>
              <a:ea typeface="Arial" charset="0"/>
              <a:cs typeface="Arial" charset="0"/>
            </a:endParaRPr>
          </a:p>
        </p:txBody>
      </p:sp>
      <p:sp>
        <p:nvSpPr>
          <p:cNvPr id="17" name="Text Box 2002"/>
          <p:cNvSpPr txBox="1">
            <a:spLocks noChangeArrowheads="1"/>
          </p:cNvSpPr>
          <p:nvPr/>
        </p:nvSpPr>
        <p:spPr bwMode="auto">
          <a:xfrm>
            <a:off x="12848178" y="25346695"/>
            <a:ext cx="10972800" cy="7078861"/>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smtClean="0">
                <a:ea typeface="Arial" charset="0"/>
                <a:cs typeface="Arial" charset="0"/>
              </a:rPr>
              <a:t>Methods:</a:t>
            </a:r>
          </a:p>
          <a:p>
            <a:pPr>
              <a:defRPr/>
            </a:pPr>
            <a:endParaRPr lang="en-US" sz="3200" b="1" dirty="0" smtClean="0">
              <a:ea typeface="Arial" charset="0"/>
              <a:cs typeface="Arial" charset="0"/>
            </a:endParaRPr>
          </a:p>
          <a:p>
            <a:pPr marL="571500" indent="-571500" eaLnBrk="0" hangingPunct="0">
              <a:buFont typeface="Arial" panose="020B0604020202020204" pitchFamily="34" charset="0"/>
              <a:buChar char="•"/>
              <a:defRPr/>
            </a:pPr>
            <a:r>
              <a:rPr lang="en-US" sz="3200" i="1" dirty="0" smtClean="0">
                <a:ea typeface="Arial" charset="0"/>
                <a:cs typeface="Arial" charset="0"/>
              </a:rPr>
              <a:t>We organized a raffle to raise money to buy items for the local humane society.  </a:t>
            </a:r>
          </a:p>
          <a:p>
            <a:pPr marL="571500" indent="-571500" eaLnBrk="0" hangingPunct="0">
              <a:buFont typeface="Arial" panose="020B0604020202020204" pitchFamily="34" charset="0"/>
              <a:buChar char="•"/>
              <a:defRPr/>
            </a:pPr>
            <a:r>
              <a:rPr lang="en-US" sz="3200" i="1" dirty="0" smtClean="0">
                <a:ea typeface="Arial" charset="0"/>
                <a:cs typeface="Arial" charset="0"/>
              </a:rPr>
              <a:t>We went into the community and found sponsors such as Buffalo Wild Wings, Action, Cycles, and Sleds, and </a:t>
            </a:r>
            <a:r>
              <a:rPr lang="en-US" sz="3200" i="1" dirty="0" err="1" smtClean="0">
                <a:ea typeface="Arial" charset="0"/>
                <a:cs typeface="Arial" charset="0"/>
              </a:rPr>
              <a:t>Furniss</a:t>
            </a:r>
            <a:r>
              <a:rPr lang="en-US" sz="3200" i="1" dirty="0" smtClean="0">
                <a:ea typeface="Arial" charset="0"/>
                <a:cs typeface="Arial" charset="0"/>
              </a:rPr>
              <a:t> Farms.   </a:t>
            </a:r>
          </a:p>
          <a:p>
            <a:pPr marL="571500" indent="-571500" eaLnBrk="0" hangingPunct="0">
              <a:buFont typeface="Arial" panose="020B0604020202020204" pitchFamily="34" charset="0"/>
              <a:buChar char="•"/>
              <a:defRPr/>
            </a:pPr>
            <a:r>
              <a:rPr lang="en-US" sz="3200" i="1" dirty="0">
                <a:ea typeface="Arial" charset="0"/>
                <a:cs typeface="Arial" charset="0"/>
              </a:rPr>
              <a:t> </a:t>
            </a:r>
            <a:r>
              <a:rPr lang="en-US" sz="3200" i="1" dirty="0" smtClean="0">
                <a:ea typeface="Arial" charset="0"/>
                <a:cs typeface="Arial" charset="0"/>
              </a:rPr>
              <a:t>We made baskets to raffle off in order to raise money.  </a:t>
            </a:r>
          </a:p>
          <a:p>
            <a:pPr marL="571500" indent="-571500" eaLnBrk="0" hangingPunct="0">
              <a:buFont typeface="Arial" panose="020B0604020202020204" pitchFamily="34" charset="0"/>
              <a:buChar char="•"/>
              <a:defRPr/>
            </a:pPr>
            <a:r>
              <a:rPr lang="en-US" sz="3200" i="1" dirty="0" smtClean="0">
                <a:ea typeface="Arial" charset="0"/>
                <a:cs typeface="Arial" charset="0"/>
              </a:rPr>
              <a:t>The money we raised was used to buy dog and cat food, beds, blankets, and toys.  </a:t>
            </a:r>
          </a:p>
          <a:p>
            <a:pPr marL="571500" indent="-571500" eaLnBrk="0" hangingPunct="0">
              <a:buFont typeface="Arial" panose="020B0604020202020204" pitchFamily="34" charset="0"/>
              <a:buChar char="•"/>
              <a:defRPr/>
            </a:pPr>
            <a:r>
              <a:rPr lang="en-US" sz="3200" i="1" dirty="0" smtClean="0">
                <a:ea typeface="Arial" charset="0"/>
                <a:cs typeface="Arial" charset="0"/>
              </a:rPr>
              <a:t>We donated the items as long as money.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3400" y="2590800"/>
            <a:ext cx="9143999" cy="32481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2800" y="17407494"/>
            <a:ext cx="8525736" cy="6394302"/>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5734"/>
          <a:stretch/>
        </p:blipFill>
        <p:spPr>
          <a:xfrm>
            <a:off x="28519426" y="8265238"/>
            <a:ext cx="6623865" cy="7442199"/>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16850"/>
          <a:stretch/>
        </p:blipFill>
        <p:spPr>
          <a:xfrm>
            <a:off x="3780792" y="26670000"/>
            <a:ext cx="4992194" cy="5534696"/>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4949</TotalTime>
  <Words>692</Words>
  <Application>Microsoft Macintosh PowerPoint</Application>
  <PresentationFormat>Custom</PresentationFormat>
  <Paragraphs>41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Raffle for Rascals  Morgan Betzer, Enolie Perez, Anndrea Horton, Humberto Magana, and Sara Bayless COMM 101- Fundamentals of Oral Communications- Margaret Sass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Margaret Sass</cp:lastModifiedBy>
  <cp:revision>281</cp:revision>
  <cp:lastPrinted>2017-11-30T03:31:52Z</cp:lastPrinted>
  <dcterms:created xsi:type="dcterms:W3CDTF">2002-01-26T23:38:43Z</dcterms:created>
  <dcterms:modified xsi:type="dcterms:W3CDTF">2018-02-09T16:39:43Z</dcterms:modified>
</cp:coreProperties>
</file>