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 xmlns:p15="http://schemas.microsoft.com/office/powerpoint/2012/main">
        <p15:guide id="1" orient="horz" pos="9840">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Clayton" initials="P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AAEEC"/>
    <a:srgbClr val="CC99FF"/>
    <a:srgbClr val="B9CEF1"/>
    <a:srgbClr val="C9A4E4"/>
    <a:srgbClr val="AD9BED"/>
    <a:srgbClr val="FFCC00"/>
    <a:srgbClr val="F9461C"/>
    <a:srgbClr val="F94631"/>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172" autoAdjust="0"/>
    <p:restoredTop sz="94660"/>
  </p:normalViewPr>
  <p:slideViewPr>
    <p:cSldViewPr>
      <p:cViewPr>
        <p:scale>
          <a:sx n="25" d="100"/>
          <a:sy n="25" d="100"/>
        </p:scale>
        <p:origin x="-1984" y="1360"/>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a:defRPr sz="1200"/>
            </a:lvl1pPr>
          </a:lstStyle>
          <a:p>
            <a:fld id="{ED4264E5-E318-4A83-A1C4-0E5F5BE3BF84}" type="slidenum">
              <a:rPr lang="en-US" altLang="en-US"/>
              <a:pPr/>
              <a:t>‹#›</a:t>
            </a:fld>
            <a:endParaRPr lang="en-US" altLang="en-US"/>
          </a:p>
        </p:txBody>
      </p:sp>
    </p:spTree>
    <p:extLst>
      <p:ext uri="{BB962C8B-B14F-4D97-AF65-F5344CB8AC3E}">
        <p14:creationId xmlns:p14="http://schemas.microsoft.com/office/powerpoint/2010/main" val="1054804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a:defRPr sz="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a:defRPr sz="200"/>
            </a:lvl1pPr>
          </a:lstStyle>
          <a:p>
            <a:fld id="{DAEF0E61-9DB2-45D2-965E-C203881BB66F}" type="slidenum">
              <a:rPr lang="en-US" altLang="en-US"/>
              <a:pPr/>
              <a:t>‹#›</a:t>
            </a:fld>
            <a:endParaRPr lang="en-US" altLang="en-US"/>
          </a:p>
        </p:txBody>
      </p:sp>
    </p:spTree>
    <p:extLst>
      <p:ext uri="{BB962C8B-B14F-4D97-AF65-F5344CB8AC3E}">
        <p14:creationId xmlns:p14="http://schemas.microsoft.com/office/powerpoint/2010/main" val="109282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6948510-E1BE-4F02-B4BD-2503548D7C44}" type="slidenum">
              <a:rPr lang="en-US" altLang="en-US" sz="200"/>
              <a:pPr eaLnBrk="1" hangingPunct="1">
                <a:spcBef>
                  <a:spcPct val="0"/>
                </a:spcBef>
              </a:pPr>
              <a:t>1</a:t>
            </a:fld>
            <a:endParaRPr lang="en-US" altLang="en-US" sz="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74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85011-8E28-4116-B330-954FFBA144E8}" type="slidenum">
              <a:rPr lang="en-US" altLang="en-US" smtClean="0"/>
              <a:pPr/>
              <a:t>‹#›</a:t>
            </a:fld>
            <a:endParaRPr lang="en-US" altLang="en-US"/>
          </a:p>
        </p:txBody>
      </p:sp>
    </p:spTree>
    <p:extLst>
      <p:ext uri="{BB962C8B-B14F-4D97-AF65-F5344CB8AC3E}">
        <p14:creationId xmlns:p14="http://schemas.microsoft.com/office/powerpoint/2010/main" val="15203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6E81D-CB10-4960-A0C0-0DAD4A9161FE}" type="slidenum">
              <a:rPr lang="en-US" altLang="en-US" smtClean="0"/>
              <a:pPr/>
              <a:t>‹#›</a:t>
            </a:fld>
            <a:endParaRPr lang="en-US" altLang="en-US"/>
          </a:p>
        </p:txBody>
      </p:sp>
    </p:spTree>
    <p:extLst>
      <p:ext uri="{BB962C8B-B14F-4D97-AF65-F5344CB8AC3E}">
        <p14:creationId xmlns:p14="http://schemas.microsoft.com/office/powerpoint/2010/main" val="27050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B51E29-A0B4-48B1-8387-A57664F58F11}" type="slidenum">
              <a:rPr lang="en-US" altLang="en-US" smtClean="0"/>
              <a:pPr/>
              <a:t>‹#›</a:t>
            </a:fld>
            <a:endParaRPr lang="en-US" altLang="en-US"/>
          </a:p>
        </p:txBody>
      </p:sp>
    </p:spTree>
    <p:extLst>
      <p:ext uri="{BB962C8B-B14F-4D97-AF65-F5344CB8AC3E}">
        <p14:creationId xmlns:p14="http://schemas.microsoft.com/office/powerpoint/2010/main" val="26700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a:t>Click to edit Master title style</a:t>
            </a:r>
          </a:p>
        </p:txBody>
      </p:sp>
      <p:sp>
        <p:nvSpPr>
          <p:cNvPr id="3" name="Table Placeholder 2"/>
          <p:cNvSpPr>
            <a:spLocks noGrp="1"/>
          </p:cNvSpPr>
          <p:nvPr>
            <p:ph type="tbl" idx="1"/>
          </p:nvPr>
        </p:nvSpPr>
        <p:spPr>
          <a:xfrm>
            <a:off x="1919938" y="7680325"/>
            <a:ext cx="34564926" cy="21724938"/>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92141-7042-4A5C-98C1-58C52121F9A9}" type="slidenum">
              <a:rPr lang="en-US" altLang="en-US"/>
              <a:pPr/>
              <a:t>‹#›</a:t>
            </a:fld>
            <a:endParaRPr lang="en-US" altLang="en-US"/>
          </a:p>
        </p:txBody>
      </p:sp>
    </p:spTree>
    <p:extLst>
      <p:ext uri="{BB962C8B-B14F-4D97-AF65-F5344CB8AC3E}">
        <p14:creationId xmlns:p14="http://schemas.microsoft.com/office/powerpoint/2010/main" val="33320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859215-1DFB-43D6-B7C3-93B37A6F3B65}" type="slidenum">
              <a:rPr lang="en-US" altLang="en-US" smtClean="0"/>
              <a:pPr/>
              <a:t>‹#›</a:t>
            </a:fld>
            <a:endParaRPr lang="en-US" altLang="en-US"/>
          </a:p>
        </p:txBody>
      </p:sp>
    </p:spTree>
    <p:extLst>
      <p:ext uri="{BB962C8B-B14F-4D97-AF65-F5344CB8AC3E}">
        <p14:creationId xmlns:p14="http://schemas.microsoft.com/office/powerpoint/2010/main" val="323672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A256C-A985-4E2C-B24B-8DAC1390BA8A}" type="slidenum">
              <a:rPr lang="en-US" altLang="en-US" smtClean="0"/>
              <a:pPr/>
              <a:t>‹#›</a:t>
            </a:fld>
            <a:endParaRPr lang="en-US" altLang="en-US"/>
          </a:p>
        </p:txBody>
      </p:sp>
    </p:spTree>
    <p:extLst>
      <p:ext uri="{BB962C8B-B14F-4D97-AF65-F5344CB8AC3E}">
        <p14:creationId xmlns:p14="http://schemas.microsoft.com/office/powerpoint/2010/main" val="7135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3A9870C-1381-4E1F-B6E7-54C9C4AAC1FC}" type="slidenum">
              <a:rPr lang="en-US" altLang="en-US" smtClean="0"/>
              <a:pPr/>
              <a:t>‹#›</a:t>
            </a:fld>
            <a:endParaRPr lang="en-US" altLang="en-US"/>
          </a:p>
        </p:txBody>
      </p:sp>
    </p:spTree>
    <p:extLst>
      <p:ext uri="{BB962C8B-B14F-4D97-AF65-F5344CB8AC3E}">
        <p14:creationId xmlns:p14="http://schemas.microsoft.com/office/powerpoint/2010/main" val="35375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E68F4E-35A4-480B-8289-BAB0A0384FB2}" type="slidenum">
              <a:rPr lang="en-US" altLang="en-US" smtClean="0"/>
              <a:pPr/>
              <a:t>‹#›</a:t>
            </a:fld>
            <a:endParaRPr lang="en-US" altLang="en-US"/>
          </a:p>
        </p:txBody>
      </p:sp>
    </p:spTree>
    <p:extLst>
      <p:ext uri="{BB962C8B-B14F-4D97-AF65-F5344CB8AC3E}">
        <p14:creationId xmlns:p14="http://schemas.microsoft.com/office/powerpoint/2010/main" val="26374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034934-0599-441F-8E6F-267B477478FB}" type="slidenum">
              <a:rPr lang="en-US" altLang="en-US" smtClean="0"/>
              <a:pPr/>
              <a:t>‹#›</a:t>
            </a:fld>
            <a:endParaRPr lang="en-US" altLang="en-US"/>
          </a:p>
        </p:txBody>
      </p:sp>
    </p:spTree>
    <p:extLst>
      <p:ext uri="{BB962C8B-B14F-4D97-AF65-F5344CB8AC3E}">
        <p14:creationId xmlns:p14="http://schemas.microsoft.com/office/powerpoint/2010/main" val="6989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B98D87-97D3-4C0D-A599-B46313490688}" type="slidenum">
              <a:rPr lang="en-US" altLang="en-US" smtClean="0"/>
              <a:pPr/>
              <a:t>‹#›</a:t>
            </a:fld>
            <a:endParaRPr lang="en-US" altLang="en-US"/>
          </a:p>
        </p:txBody>
      </p:sp>
    </p:spTree>
    <p:extLst>
      <p:ext uri="{BB962C8B-B14F-4D97-AF65-F5344CB8AC3E}">
        <p14:creationId xmlns:p14="http://schemas.microsoft.com/office/powerpoint/2010/main" val="36152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32FE38-5197-4685-97C2-F829D0CBB6DE}" type="slidenum">
              <a:rPr lang="en-US" altLang="en-US" smtClean="0"/>
              <a:pPr/>
              <a:t>‹#›</a:t>
            </a:fld>
            <a:endParaRPr lang="en-US" altLang="en-US"/>
          </a:p>
        </p:txBody>
      </p:sp>
    </p:spTree>
    <p:extLst>
      <p:ext uri="{BB962C8B-B14F-4D97-AF65-F5344CB8AC3E}">
        <p14:creationId xmlns:p14="http://schemas.microsoft.com/office/powerpoint/2010/main" val="319067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649605-C37F-448D-9A42-F6970AA6C629}" type="slidenum">
              <a:rPr lang="en-US" altLang="en-US" smtClean="0"/>
              <a:pPr/>
              <a:t>‹#›</a:t>
            </a:fld>
            <a:endParaRPr lang="en-US" altLang="en-US"/>
          </a:p>
        </p:txBody>
      </p:sp>
    </p:spTree>
    <p:extLst>
      <p:ext uri="{BB962C8B-B14F-4D97-AF65-F5344CB8AC3E}">
        <p14:creationId xmlns:p14="http://schemas.microsoft.com/office/powerpoint/2010/main" val="2509160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2CDBBCDF-4BD4-497E-93B1-C73A24AAD274}" type="slidenum">
              <a:rPr lang="en-US" altLang="en-US" smtClean="0"/>
              <a:pPr/>
              <a:t>‹#›</a:t>
            </a:fld>
            <a:endParaRPr lang="en-US" altLang="en-US"/>
          </a:p>
        </p:txBody>
      </p:sp>
    </p:spTree>
    <p:extLst>
      <p:ext uri="{BB962C8B-B14F-4D97-AF65-F5344CB8AC3E}">
        <p14:creationId xmlns:p14="http://schemas.microsoft.com/office/powerpoint/2010/main" val="26071890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a:spLocks/>
          </p:cNvSpPr>
          <p:nvPr/>
        </p:nvSpPr>
        <p:spPr>
          <a:xfrm>
            <a:off x="457200" y="381000"/>
            <a:ext cx="37566600" cy="32080200"/>
          </a:xfrm>
          <a:prstGeom prst="rect">
            <a:avLst/>
          </a:prstGeom>
          <a:gradFill>
            <a:gsLst>
              <a:gs pos="0">
                <a:schemeClr val="accent5">
                  <a:lumMod val="7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3314" name="Rectangle 2"/>
          <p:cNvSpPr>
            <a:spLocks noGrp="1" noChangeArrowheads="1"/>
          </p:cNvSpPr>
          <p:nvPr>
            <p:ph type="title"/>
          </p:nvPr>
        </p:nvSpPr>
        <p:spPr>
          <a:xfrm>
            <a:off x="1524000" y="1371599"/>
            <a:ext cx="14554200" cy="5155551"/>
          </a:xfrm>
        </p:spPr>
        <p:txBody>
          <a:bodyPr>
            <a:normAutofit fontScale="90000"/>
          </a:bodyPr>
          <a:lstStyle/>
          <a:p>
            <a:pPr algn="ctr" eaLnBrk="1" hangingPunct="1">
              <a:lnSpc>
                <a:spcPct val="85000"/>
              </a:lnSpc>
              <a:defRPr/>
            </a:pPr>
            <a:r>
              <a:rPr lang="en-US" altLang="en-US" sz="10700" b="1" dirty="0">
                <a:ln w="0"/>
                <a:solidFill>
                  <a:srgbClr val="002060"/>
                </a:solidFill>
                <a:effectLst>
                  <a:innerShdw blurRad="63500" dist="50800">
                    <a:prstClr val="black">
                      <a:alpha val="50000"/>
                    </a:prstClr>
                  </a:innerShdw>
                </a:effectLst>
                <a:cs typeface="Times New Roman" pitchFamily="18" charset="0"/>
              </a:rPr>
              <a:t>Empathy and Perseverance: Brave Little Phoebe</a:t>
            </a:r>
            <a:r>
              <a:rPr lang="en-US" altLang="en-US" sz="13800" b="1" dirty="0">
                <a:solidFill>
                  <a:schemeClr val="tx1"/>
                </a:solidFill>
                <a:effectLst>
                  <a:glow rad="127000">
                    <a:schemeClr val="accent2">
                      <a:lumMod val="60000"/>
                      <a:lumOff val="40000"/>
                    </a:schemeClr>
                  </a:glow>
                  <a:outerShdw blurRad="50800" dist="38100" dir="18900000" algn="bl" rotWithShape="0">
                    <a:prstClr val="black">
                      <a:alpha val="40000"/>
                    </a:prstClr>
                  </a:outerShdw>
                </a:effectLst>
                <a:cs typeface="Times New Roman" pitchFamily="18" charset="0"/>
              </a:rPr>
              <a:t/>
            </a:r>
            <a:br>
              <a:rPr lang="en-US" altLang="en-US" sz="13800" b="1" dirty="0">
                <a:solidFill>
                  <a:schemeClr val="tx1"/>
                </a:solidFill>
                <a:effectLst>
                  <a:glow rad="127000">
                    <a:schemeClr val="accent2">
                      <a:lumMod val="60000"/>
                      <a:lumOff val="40000"/>
                    </a:schemeClr>
                  </a:glow>
                  <a:outerShdw blurRad="50800" dist="38100" dir="18900000" algn="bl" rotWithShape="0">
                    <a:prstClr val="black">
                      <a:alpha val="40000"/>
                    </a:prstClr>
                  </a:outerShdw>
                </a:effectLst>
                <a:cs typeface="Times New Roman" pitchFamily="18" charset="0"/>
              </a:rPr>
            </a:br>
            <a:r>
              <a:rPr lang="en-US" altLang="en-US" sz="7200" b="1" dirty="0">
                <a:solidFill>
                  <a:schemeClr val="tx2">
                    <a:lumMod val="75000"/>
                  </a:schemeClr>
                </a:solidFill>
                <a:cs typeface="Times New Roman" pitchFamily="18" charset="0"/>
              </a:rPr>
              <a:t>Laurel Rickard	</a:t>
            </a:r>
            <a:br>
              <a:rPr lang="en-US" altLang="en-US" sz="7200" b="1" dirty="0">
                <a:solidFill>
                  <a:schemeClr val="tx2">
                    <a:lumMod val="75000"/>
                  </a:schemeClr>
                </a:solidFill>
                <a:cs typeface="Times New Roman" pitchFamily="18" charset="0"/>
              </a:rPr>
            </a:br>
            <a:r>
              <a:rPr lang="en-US" altLang="en-US" sz="7200" b="1" dirty="0">
                <a:solidFill>
                  <a:schemeClr val="tx2">
                    <a:lumMod val="75000"/>
                  </a:schemeClr>
                </a:solidFill>
                <a:cs typeface="Times New Roman" pitchFamily="18" charset="0"/>
              </a:rPr>
              <a:t>UF 200- Civic and Ethical Foundations- </a:t>
            </a:r>
            <a:br>
              <a:rPr lang="en-US" altLang="en-US" sz="7200" b="1" dirty="0">
                <a:solidFill>
                  <a:schemeClr val="tx2">
                    <a:lumMod val="75000"/>
                  </a:schemeClr>
                </a:solidFill>
                <a:cs typeface="Times New Roman" pitchFamily="18" charset="0"/>
              </a:rPr>
            </a:br>
            <a:r>
              <a:rPr lang="en-US" altLang="en-US" sz="7200" b="1" dirty="0">
                <a:solidFill>
                  <a:schemeClr val="tx2">
                    <a:lumMod val="75000"/>
                  </a:schemeClr>
                </a:solidFill>
                <a:cs typeface="Times New Roman" pitchFamily="18" charset="0"/>
              </a:rPr>
              <a:t>Dr. Margaret Sass</a:t>
            </a:r>
          </a:p>
        </p:txBody>
      </p:sp>
      <p:sp>
        <p:nvSpPr>
          <p:cNvPr id="2051"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2"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5" name="Hexagon 4"/>
          <p:cNvSpPr/>
          <p:nvPr/>
        </p:nvSpPr>
        <p:spPr>
          <a:xfrm rot="20041187">
            <a:off x="11403906" y="5438653"/>
            <a:ext cx="12315045" cy="11139658"/>
          </a:xfrm>
          <a:prstGeom prst="hexago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19921650" y="8887459"/>
            <a:ext cx="10291750" cy="9418113"/>
          </a:xfrm>
          <a:prstGeom prst="hexagon">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rot="19416848">
            <a:off x="5200801" y="14251374"/>
            <a:ext cx="11635005" cy="10456819"/>
          </a:xfrm>
          <a:prstGeom prst="hexago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rot="18964800">
            <a:off x="14986300" y="16578182"/>
            <a:ext cx="11279696" cy="10098675"/>
          </a:xfrm>
          <a:prstGeom prst="hexagon">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rot="20041187">
            <a:off x="20073352" y="1845675"/>
            <a:ext cx="3212273" cy="2873835"/>
          </a:xfrm>
          <a:prstGeom prst="hexagon">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rot="20041187">
            <a:off x="16687896" y="27718142"/>
            <a:ext cx="3806496" cy="3389390"/>
          </a:xfrm>
          <a:prstGeom prst="hexagon">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rot="18964800">
            <a:off x="24973245" y="1777596"/>
            <a:ext cx="11635449" cy="10278277"/>
          </a:xfrm>
          <a:prstGeom prst="hexago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Text Box 1997"/>
          <p:cNvSpPr txBox="1">
            <a:spLocks noChangeArrowheads="1"/>
          </p:cNvSpPr>
          <p:nvPr/>
        </p:nvSpPr>
        <p:spPr bwMode="auto">
          <a:xfrm>
            <a:off x="26709448" y="2408983"/>
            <a:ext cx="8517754" cy="8925520"/>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000" b="1" dirty="0">
                <a:latin typeface="Segoe UI" panose="020B0502040204020203" pitchFamily="34" charset="0"/>
                <a:ea typeface="Segoe UI" panose="020B0502040204020203" pitchFamily="34" charset="0"/>
                <a:cs typeface="Segoe UI" panose="020B0502040204020203" pitchFamily="34" charset="0"/>
              </a:rPr>
              <a:t>Community Partner:</a:t>
            </a:r>
          </a:p>
          <a:p>
            <a:pPr algn="ctr" eaLnBrk="1" hangingPunct="1">
              <a:spcBef>
                <a:spcPct val="0"/>
              </a:spcBef>
              <a:buFontTx/>
              <a:buNone/>
            </a:pPr>
            <a:r>
              <a:rPr lang="en-US" altLang="en-US" sz="4000" b="1" dirty="0">
                <a:latin typeface="Segoe UI" panose="020B0502040204020203" pitchFamily="34" charset="0"/>
                <a:ea typeface="Segoe UI" panose="020B0502040204020203" pitchFamily="34" charset="0"/>
                <a:cs typeface="Segoe UI" panose="020B0502040204020203" pitchFamily="34" charset="0"/>
              </a:rPr>
              <a:t>Bells for Books, Garden City Public Library</a:t>
            </a:r>
          </a:p>
          <a:p>
            <a:pPr eaLnBrk="1" hangingPunct="1">
              <a:spcBef>
                <a:spcPct val="0"/>
              </a:spcBef>
              <a:buFontTx/>
              <a:buNone/>
            </a:pPr>
            <a:r>
              <a:rPr lang="en-US" altLang="en-US" sz="4000" b="1" dirty="0">
                <a:latin typeface="Segoe UI" panose="020B0502040204020203" pitchFamily="34" charset="0"/>
                <a:ea typeface="Segoe UI" panose="020B0502040204020203" pitchFamily="34" charset="0"/>
                <a:cs typeface="Segoe UI" panose="020B0502040204020203" pitchFamily="34" charset="0"/>
              </a:rPr>
              <a:t>Mission Statement:</a:t>
            </a:r>
          </a:p>
          <a:p>
            <a:pPr eaLnBrk="1" hangingPunct="1">
              <a:spcBef>
                <a:spcPct val="0"/>
              </a:spcBef>
              <a:buFontTx/>
              <a:buNone/>
            </a:pPr>
            <a:r>
              <a:rPr lang="en-US" sz="4000" dirty="0">
                <a:latin typeface="Segoe UI" panose="020B0502040204020203" pitchFamily="34" charset="0"/>
                <a:ea typeface="Segoe UI" panose="020B0502040204020203" pitchFamily="34" charset="0"/>
                <a:cs typeface="Segoe UI" panose="020B0502040204020203" pitchFamily="34" charset="0"/>
              </a:rPr>
              <a:t>To ensure that every child in Garden City has access to Library books</a:t>
            </a:r>
          </a:p>
          <a:p>
            <a:pPr eaLnBrk="1" hangingPunct="1">
              <a:spcBef>
                <a:spcPct val="0"/>
              </a:spcBef>
              <a:buFontTx/>
              <a:buNone/>
            </a:pPr>
            <a:r>
              <a:rPr lang="en-US" altLang="en-US" sz="4000" b="1" dirty="0">
                <a:latin typeface="Segoe UI" panose="020B0502040204020203" pitchFamily="34" charset="0"/>
                <a:ea typeface="Segoe UI" panose="020B0502040204020203" pitchFamily="34" charset="0"/>
                <a:cs typeface="Segoe UI" panose="020B0502040204020203" pitchFamily="34" charset="0"/>
              </a:rPr>
              <a:t>Project Purpose /Need:</a:t>
            </a:r>
          </a:p>
          <a:p>
            <a:pPr eaLnBrk="1" hangingPunct="1">
              <a:spcBef>
                <a:spcPct val="0"/>
              </a:spcBef>
              <a:buFontTx/>
              <a:buNone/>
            </a:pPr>
            <a:r>
              <a:rPr lang="en-US" altLang="en-US" sz="4000" dirty="0">
                <a:latin typeface="Segoe UI" panose="020B0502040204020203" pitchFamily="34" charset="0"/>
                <a:ea typeface="Segoe UI" panose="020B0502040204020203" pitchFamily="34" charset="0"/>
                <a:cs typeface="Segoe UI" panose="020B0502040204020203" pitchFamily="34" charset="0"/>
              </a:rPr>
              <a:t>The purpose of Bells for Books is to encourage reading amongst school aged children by ensuring children have access to library books.</a:t>
            </a:r>
          </a:p>
        </p:txBody>
      </p:sp>
      <p:sp>
        <p:nvSpPr>
          <p:cNvPr id="2053" name="Text Box 1992"/>
          <p:cNvSpPr txBox="1">
            <a:spLocks noChangeArrowheads="1"/>
          </p:cNvSpPr>
          <p:nvPr/>
        </p:nvSpPr>
        <p:spPr bwMode="auto">
          <a:xfrm>
            <a:off x="12838918" y="6511469"/>
            <a:ext cx="7912266" cy="7811369"/>
          </a:xfrm>
          <a:prstGeom prst="rect">
            <a:avLst/>
          </a:prstGeom>
          <a:no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a:buNone/>
            </a:pPr>
            <a:r>
              <a:rPr lang="en-US" altLang="en-US" sz="3800" b="1" dirty="0">
                <a:latin typeface="Segoe UI" panose="020B0502040204020203" pitchFamily="34" charset="0"/>
                <a:cs typeface="Segoe UI" panose="020B0502040204020203" pitchFamily="34" charset="0"/>
              </a:rPr>
              <a:t>Introduction:</a:t>
            </a:r>
          </a:p>
          <a:p>
            <a:pPr>
              <a:buNone/>
            </a:pPr>
            <a:r>
              <a:rPr lang="en-US" altLang="en-US" sz="3800" dirty="0">
                <a:latin typeface="Segoe UI" panose="020B0502040204020203" pitchFamily="34" charset="0"/>
                <a:cs typeface="Segoe UI" panose="020B0502040204020203" pitchFamily="34" charset="0"/>
              </a:rPr>
              <a:t>The purpose of writing this book was to focus on empathy and awareness. In particular, in a manner that would allow children pre-school to second grade to learn about cultural empathy. In the book </a:t>
            </a:r>
            <a:r>
              <a:rPr lang="en-US" altLang="en-US" sz="3800" i="1" dirty="0">
                <a:latin typeface="Segoe UI" panose="020B0502040204020203" pitchFamily="34" charset="0"/>
                <a:cs typeface="Segoe UI" panose="020B0502040204020203" pitchFamily="34" charset="0"/>
              </a:rPr>
              <a:t>Brave Little Phoebe, </a:t>
            </a:r>
            <a:r>
              <a:rPr lang="en-US" altLang="en-US" sz="3800" dirty="0">
                <a:latin typeface="Segoe UI" panose="020B0502040204020203" pitchFamily="34" charset="0"/>
                <a:cs typeface="Segoe UI" panose="020B0502040204020203" pitchFamily="34" charset="0"/>
              </a:rPr>
              <a:t>children learn that being different and having set backs in life does not mean they cannot lead a happy, fulfilled life through perseverance. </a:t>
            </a:r>
            <a:endParaRPr lang="en-US" altLang="en-US" sz="3800" i="1" dirty="0"/>
          </a:p>
        </p:txBody>
      </p:sp>
      <p:sp>
        <p:nvSpPr>
          <p:cNvPr id="17" name="Text Box 2002"/>
          <p:cNvSpPr txBox="1">
            <a:spLocks noChangeArrowheads="1"/>
          </p:cNvSpPr>
          <p:nvPr/>
        </p:nvSpPr>
        <p:spPr bwMode="auto">
          <a:xfrm>
            <a:off x="21611027" y="10407787"/>
            <a:ext cx="6144213" cy="5909310"/>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000" b="1" dirty="0">
                <a:latin typeface="Segoe UI" panose="020B0502040204020203" pitchFamily="34" charset="0"/>
                <a:cs typeface="Segoe UI" panose="020B0502040204020203" pitchFamily="34" charset="0"/>
              </a:rPr>
              <a:t>Topic:</a:t>
            </a:r>
          </a:p>
          <a:p>
            <a:pPr eaLnBrk="0" hangingPunct="0">
              <a:defRPr/>
            </a:pPr>
            <a:r>
              <a:rPr lang="en-US" sz="4000" dirty="0">
                <a:latin typeface="Segoe UI" panose="020B0502040204020203" pitchFamily="34" charset="0"/>
                <a:cs typeface="Segoe UI" panose="020B0502040204020203" pitchFamily="34" charset="0"/>
              </a:rPr>
              <a:t>This book is about a small dog who develops diabetes and goes blind. She learns about acceptance and self-reliance through perseverance</a:t>
            </a:r>
            <a:r>
              <a:rPr lang="en-US" sz="4400" dirty="0">
                <a:latin typeface="Segoe UI" panose="020B0502040204020203" pitchFamily="34" charset="0"/>
                <a:cs typeface="Segoe UI" panose="020B0502040204020203" pitchFamily="34" charset="0"/>
              </a:rPr>
              <a:t>.</a:t>
            </a:r>
            <a:endParaRPr lang="en-US" sz="4400" dirty="0">
              <a:latin typeface="Times New Roman" charset="0"/>
              <a:cs typeface="+mn-cs"/>
            </a:endParaRPr>
          </a:p>
        </p:txBody>
      </p:sp>
      <p:sp>
        <p:nvSpPr>
          <p:cNvPr id="2061" name="Text Box 1997"/>
          <p:cNvSpPr txBox="1">
            <a:spLocks noChangeArrowheads="1"/>
          </p:cNvSpPr>
          <p:nvPr/>
        </p:nvSpPr>
        <p:spPr bwMode="auto">
          <a:xfrm>
            <a:off x="7378462" y="14779050"/>
            <a:ext cx="7471442" cy="9664184"/>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a:buNone/>
            </a:pPr>
            <a:r>
              <a:rPr lang="en-US" altLang="en-US" sz="4000" b="1" dirty="0">
                <a:latin typeface="Segoe UI" panose="020B0502040204020203" pitchFamily="34" charset="0"/>
                <a:cs typeface="Segoe UI" panose="020B0502040204020203" pitchFamily="34" charset="0"/>
              </a:rPr>
              <a:t>Objective:</a:t>
            </a:r>
          </a:p>
          <a:p>
            <a:pPr>
              <a:buNone/>
            </a:pPr>
            <a:r>
              <a:rPr lang="en-US" altLang="en-US" sz="4000" dirty="0">
                <a:latin typeface="Segoe UI" panose="020B0502040204020203" pitchFamily="34" charset="0"/>
                <a:cs typeface="Segoe UI" panose="020B0502040204020203" pitchFamily="34" charset="0"/>
              </a:rPr>
              <a:t>The topic of acceptance of those who are different and perseverance were chosen to help to illustrate to younger children that even though someone has a disability, they have the same hopes and dreams as anyone else. It also helps to demonstrate that even with a disability, through perseverance any setback can be overcome.</a:t>
            </a:r>
            <a:endParaRPr lang="en-US" altLang="en-US" sz="4000" dirty="0"/>
          </a:p>
          <a:p>
            <a:pPr eaLnBrk="1" hangingPunct="1">
              <a:spcBef>
                <a:spcPct val="0"/>
              </a:spcBef>
              <a:buFontTx/>
              <a:buNone/>
            </a:pPr>
            <a:endParaRPr lang="en-US" altLang="en-US" sz="4400" b="1" dirty="0">
              <a:latin typeface="Times New Roman" panose="02020603050405020304" pitchFamily="18" charset="0"/>
            </a:endParaRPr>
          </a:p>
        </p:txBody>
      </p:sp>
      <p:sp>
        <p:nvSpPr>
          <p:cNvPr id="8" name="TextBox 7"/>
          <p:cNvSpPr txBox="1"/>
          <p:nvPr/>
        </p:nvSpPr>
        <p:spPr>
          <a:xfrm>
            <a:off x="17410284" y="18083569"/>
            <a:ext cx="6563907" cy="7602081"/>
          </a:xfrm>
          <a:prstGeom prst="rect">
            <a:avLst/>
          </a:prstGeom>
          <a:noFill/>
        </p:spPr>
        <p:txBody>
          <a:bodyPr wrap="square" rtlCol="0">
            <a:spAutoFit/>
          </a:bodyPr>
          <a:lstStyle/>
          <a:p>
            <a:pPr algn="ctr"/>
            <a:r>
              <a:rPr lang="en-US" sz="4000" b="1" dirty="0">
                <a:latin typeface="Segoe UI" panose="020B0502040204020203" pitchFamily="34" charset="0"/>
                <a:ea typeface="Segoe UI" panose="020B0502040204020203" pitchFamily="34" charset="0"/>
                <a:cs typeface="Segoe UI" panose="020B0502040204020203" pitchFamily="34" charset="0"/>
              </a:rPr>
              <a:t>Results:</a:t>
            </a:r>
            <a:endParaRPr lang="en-US" sz="4000" dirty="0">
              <a:latin typeface="Segoe UI" panose="020B0502040204020203" pitchFamily="34" charset="0"/>
              <a:ea typeface="Segoe UI" panose="020B0502040204020203" pitchFamily="34" charset="0"/>
              <a:cs typeface="Segoe UI" panose="020B0502040204020203" pitchFamily="34" charset="0"/>
            </a:endParaRPr>
          </a:p>
          <a:p>
            <a:r>
              <a:rPr lang="en-US" sz="4000" dirty="0">
                <a:latin typeface="Segoe UI" panose="020B0502040204020203" pitchFamily="34" charset="0"/>
                <a:ea typeface="Segoe UI" panose="020B0502040204020203" pitchFamily="34" charset="0"/>
                <a:cs typeface="Segoe UI" panose="020B0502040204020203" pitchFamily="34" charset="0"/>
              </a:rPr>
              <a:t>The children on the Bells for Books Bus were very responsive to the reading of the book. They clearly displayed empathy when the main character had setbacks. The children responded well to the topic and understood the objective of the story.</a:t>
            </a:r>
          </a:p>
          <a:p>
            <a:endParaRPr lang="en-US" dirty="0"/>
          </a:p>
        </p:txBody>
      </p:sp>
      <p:sp>
        <p:nvSpPr>
          <p:cNvPr id="31" name="Hexagon 30"/>
          <p:cNvSpPr/>
          <p:nvPr/>
        </p:nvSpPr>
        <p:spPr>
          <a:xfrm>
            <a:off x="24645560" y="20642677"/>
            <a:ext cx="13289786" cy="10253205"/>
          </a:xfrm>
          <a:prstGeom prst="hexagon">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037108" y="21512276"/>
            <a:ext cx="8690472" cy="8094524"/>
          </a:xfrm>
          <a:prstGeom prst="rect">
            <a:avLst/>
          </a:prstGeom>
          <a:noFill/>
        </p:spPr>
        <p:txBody>
          <a:bodyPr wrap="square" rtlCol="0">
            <a:spAutoFit/>
          </a:bodyPr>
          <a:lstStyle/>
          <a:p>
            <a:pPr algn="ctr"/>
            <a:r>
              <a:rPr lang="en-US" sz="4000" b="1" dirty="0">
                <a:latin typeface="Segoe UI" panose="020B0502040204020203" pitchFamily="34" charset="0"/>
                <a:ea typeface="Segoe UI" panose="020B0502040204020203" pitchFamily="34" charset="0"/>
                <a:cs typeface="Segoe UI" panose="020B0502040204020203" pitchFamily="34" charset="0"/>
              </a:rPr>
              <a:t>Reflection:</a:t>
            </a:r>
          </a:p>
          <a:p>
            <a:r>
              <a:rPr lang="en-US" sz="4000" dirty="0">
                <a:latin typeface="Segoe UI" panose="020B0502040204020203" pitchFamily="34" charset="0"/>
                <a:ea typeface="Segoe UI" panose="020B0502040204020203" pitchFamily="34" charset="0"/>
                <a:cs typeface="Segoe UI" panose="020B0502040204020203" pitchFamily="34" charset="0"/>
              </a:rPr>
              <a:t>The experience of reading to the children on the Bells for Books Bus was extremely enjoyable. The children responded very positively to the book. One of the older children approached me with a summary of the book, which was very rewarding. Cultural empathy is an important topic, especially for children to learn, and being able to impart that to the children on the bus was truly as much fun for me as it was for the kids.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3632" t="16211" r="31424" b="50725"/>
          <a:stretch/>
        </p:blipFill>
        <p:spPr>
          <a:xfrm>
            <a:off x="2402775" y="24905046"/>
            <a:ext cx="9601201" cy="624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5202" y="14688077"/>
            <a:ext cx="9654849" cy="4951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Hexagon 39"/>
          <p:cNvSpPr/>
          <p:nvPr/>
        </p:nvSpPr>
        <p:spPr>
          <a:xfrm rot="20041187">
            <a:off x="1757914" y="17670500"/>
            <a:ext cx="3132853" cy="2557762"/>
          </a:xfrm>
          <a:prstGeom prst="hexagon">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5197</TotalTime>
  <Words>352</Words>
  <Application>Microsoft Macintosh PowerPoint</Application>
  <PresentationFormat>Custom</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Empathy and Perseverance: Brave Little Phoebe Laurel Rickard  UF 200- Civic and Ethical Foundations-  Dr. Margaret Sass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Margaret Sass</cp:lastModifiedBy>
  <cp:revision>288</cp:revision>
  <cp:lastPrinted>2015-05-14T16:32:54Z</cp:lastPrinted>
  <dcterms:created xsi:type="dcterms:W3CDTF">2002-01-26T23:38:43Z</dcterms:created>
  <dcterms:modified xsi:type="dcterms:W3CDTF">2018-01-17T02:05:07Z</dcterms:modified>
  <cp:contentStatus/>
</cp:coreProperties>
</file>