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ext uri="{19B8F6BF-5375-455C-9EA6-DF929625EA0E}">
        <p15:presenceInfo xmlns:p15="http://schemas.microsoft.com/office/powerpoint/2012/main" userId="Pamela Clay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9461C"/>
    <a:srgbClr val="F94631"/>
    <a:srgbClr val="0039A6"/>
    <a:srgbClr val="B9CEF1"/>
    <a:srgbClr val="83A8E5"/>
    <a:srgbClr val="6AAEEC"/>
    <a:srgbClr val="81BBEF"/>
    <a:srgbClr val="FDA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72" autoAdjust="0"/>
    <p:restoredTop sz="94434" autoAdjust="0"/>
  </p:normalViewPr>
  <p:slideViewPr>
    <p:cSldViewPr>
      <p:cViewPr>
        <p:scale>
          <a:sx n="41" d="100"/>
          <a:sy n="41" d="100"/>
        </p:scale>
        <p:origin x="-1206" y="-2730"/>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a:t>Click to edit Master title style</a:t>
            </a:r>
          </a:p>
        </p:txBody>
      </p:sp>
      <p:sp>
        <p:nvSpPr>
          <p:cNvPr id="3" name="Table Placeholder 2"/>
          <p:cNvSpPr>
            <a:spLocks noGrp="1"/>
          </p:cNvSpPr>
          <p:nvPr>
            <p:ph type="tbl" idx="1"/>
          </p:nvPr>
        </p:nvSpPr>
        <p:spPr>
          <a:xfrm>
            <a:off x="1919938" y="7680325"/>
            <a:ext cx="34564926" cy="2172493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ervicelearning.boisestate.edu/students/files/2011/11/photo-release-form-lo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08100" y="25241682"/>
            <a:ext cx="24710627"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13828" y="8212336"/>
            <a:ext cx="24710627" cy="16283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8224714"/>
            <a:ext cx="10972800" cy="239799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bwMode="auto">
          <a:xfrm>
            <a:off x="897459" y="609600"/>
            <a:ext cx="10972800" cy="6858000"/>
          </a:xfrm>
          <a:custGeom>
            <a:avLst/>
            <a:gdLst>
              <a:gd name="connsiteX0" fmla="*/ 0 w 13751106"/>
              <a:gd name="connsiteY0" fmla="*/ 0 h 6720429"/>
              <a:gd name="connsiteX1" fmla="*/ 10390892 w 13751106"/>
              <a:gd name="connsiteY1" fmla="*/ 0 h 6720429"/>
              <a:gd name="connsiteX2" fmla="*/ 13751106 w 13751106"/>
              <a:gd name="connsiteY2" fmla="*/ 3360215 h 6720429"/>
              <a:gd name="connsiteX3" fmla="*/ 10390892 w 13751106"/>
              <a:gd name="connsiteY3" fmla="*/ 6720429 h 6720429"/>
              <a:gd name="connsiteX4" fmla="*/ 0 w 13751106"/>
              <a:gd name="connsiteY4" fmla="*/ 6720429 h 6720429"/>
              <a:gd name="connsiteX5" fmla="*/ 0 w 13751106"/>
              <a:gd name="connsiteY5" fmla="*/ 0 h 6720429"/>
              <a:gd name="connsiteX0" fmla="*/ 0 w 10390892"/>
              <a:gd name="connsiteY0" fmla="*/ 0 h 6720429"/>
              <a:gd name="connsiteX1" fmla="*/ 10390892 w 10390892"/>
              <a:gd name="connsiteY1" fmla="*/ 0 h 6720429"/>
              <a:gd name="connsiteX2" fmla="*/ 8638779 w 10390892"/>
              <a:gd name="connsiteY2" fmla="*/ 31523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225615 w 10390892"/>
              <a:gd name="connsiteY2" fmla="*/ 3110833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017797 w 10390892"/>
              <a:gd name="connsiteY2" fmla="*/ 36095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142488 w 10390892"/>
              <a:gd name="connsiteY2" fmla="*/ 3235524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76233 w 10390892"/>
              <a:gd name="connsiteY2" fmla="*/ 3443342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34669 w 10390892"/>
              <a:gd name="connsiteY2" fmla="*/ 3277088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1 w 10390892"/>
              <a:gd name="connsiteY2" fmla="*/ 3236359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2 w 10390892"/>
              <a:gd name="connsiteY2" fmla="*/ 3277089 h 6720429"/>
              <a:gd name="connsiteX3" fmla="*/ 10390892 w 10390892"/>
              <a:gd name="connsiteY3" fmla="*/ 6720429 h 6720429"/>
              <a:gd name="connsiteX4" fmla="*/ 0 w 10390892"/>
              <a:gd name="connsiteY4" fmla="*/ 6720429 h 6720429"/>
              <a:gd name="connsiteX5" fmla="*/ 0 w 10390892"/>
              <a:gd name="connsiteY5" fmla="*/ 0 h 672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892" h="6720429">
                <a:moveTo>
                  <a:pt x="0" y="0"/>
                </a:moveTo>
                <a:lnTo>
                  <a:pt x="10390892" y="0"/>
                </a:lnTo>
                <a:lnTo>
                  <a:pt x="6895312" y="3277089"/>
                </a:lnTo>
                <a:lnTo>
                  <a:pt x="10390892" y="6720429"/>
                </a:lnTo>
                <a:lnTo>
                  <a:pt x="0" y="6720429"/>
                </a:lnTo>
                <a:lnTo>
                  <a:pt x="0" y="0"/>
                </a:lnTo>
                <a:close/>
              </a:path>
            </a:pathLst>
          </a:custGeom>
          <a:solidFill>
            <a:schemeClr val="accent1">
              <a:lumMod val="50000"/>
            </a:schemeClr>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Times New Roman" pitchFamily="18" charset="0"/>
            </a:endParaRPr>
          </a:p>
        </p:txBody>
      </p:sp>
      <p:sp>
        <p:nvSpPr>
          <p:cNvPr id="5" name="Pentagon 4"/>
          <p:cNvSpPr/>
          <p:nvPr/>
        </p:nvSpPr>
        <p:spPr bwMode="auto">
          <a:xfrm rot="10800000">
            <a:off x="9498588" y="609599"/>
            <a:ext cx="28109286" cy="6858000"/>
          </a:xfrm>
          <a:prstGeom prst="homePlate">
            <a:avLst/>
          </a:prstGeom>
          <a:solidFill>
            <a:schemeClr val="bg2"/>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Times New Roman" pitchFamily="18" charset="0"/>
            </a:endParaRPr>
          </a:p>
        </p:txBody>
      </p:sp>
      <p:sp>
        <p:nvSpPr>
          <p:cNvPr id="13314" name="Rectangle 2"/>
          <p:cNvSpPr>
            <a:spLocks noGrp="1" noChangeArrowheads="1"/>
          </p:cNvSpPr>
          <p:nvPr>
            <p:ph type="title"/>
          </p:nvPr>
        </p:nvSpPr>
        <p:spPr>
          <a:xfrm>
            <a:off x="13423474" y="990580"/>
            <a:ext cx="14596052" cy="5765921"/>
          </a:xfrm>
          <a:ln>
            <a:noFill/>
          </a:ln>
          <a:effectLst/>
        </p:spPr>
        <p:txBody>
          <a:bodyPr>
            <a:normAutofit fontScale="90000"/>
          </a:bodyPr>
          <a:lstStyle/>
          <a:p>
            <a:pPr>
              <a:lnSpc>
                <a:spcPct val="85000"/>
              </a:lnSpc>
              <a:defRPr/>
            </a:pPr>
            <a:r>
              <a:rPr lang="en-US" altLang="en-US" sz="138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Not Broken, </a:t>
            </a:r>
            <a:br>
              <a:rPr lang="en-US" altLang="en-US" sz="138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altLang="en-US" sz="138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Just Different</a:t>
            </a:r>
            <a:br>
              <a:rPr lang="en-US" altLang="en-US" sz="13800"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effectLst>
                  <a:outerShdw blurRad="38100" dist="38100" dir="2700000" algn="tl">
                    <a:srgbClr val="000000">
                      <a:alpha val="43137"/>
                    </a:srgbClr>
                  </a:outerShdw>
                </a:effectLst>
                <a:cs typeface="Times New Roman" pitchFamily="18" charset="0"/>
              </a:rPr>
              <a:t>Ellie Cowan</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effectLst>
                  <a:outerShdw blurRad="38100" dist="38100" dir="2700000" algn="tl">
                    <a:srgbClr val="000000">
                      <a:alpha val="43137"/>
                    </a:srgbClr>
                  </a:outerShdw>
                </a:effectLst>
                <a:cs typeface="Times New Roman" pitchFamily="18" charset="0"/>
              </a:rPr>
              <a:t>UF 200</a:t>
            </a:r>
            <a:r>
              <a:rPr lang="en-US" altLang="en-US" sz="7200" b="1" i="1" dirty="0">
                <a:solidFill>
                  <a:schemeClr val="tx1"/>
                </a:solidFill>
                <a:effectLst>
                  <a:outerShdw blurRad="38100" dist="38100" dir="2700000" algn="tl">
                    <a:srgbClr val="000000">
                      <a:alpha val="43137"/>
                    </a:srgbClr>
                  </a:outerShdw>
                </a:effectLst>
                <a:cs typeface="Times New Roman" pitchFamily="18" charset="0"/>
              </a:rPr>
              <a:t>- Civil and Ethical Foundations – </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effectLst>
                  <a:outerShdw blurRad="38100" dist="38100" dir="2700000" algn="tl">
                    <a:srgbClr val="000000">
                      <a:alpha val="43137"/>
                    </a:srgbClr>
                  </a:outerShdw>
                </a:effectLst>
                <a:cs typeface="Times New Roman" pitchFamily="18" charset="0"/>
              </a:rPr>
              <a:t>Dr. Margaret Sass</a:t>
            </a:r>
            <a:endParaRPr lang="en-US" altLang="en-US" sz="7200" b="1" i="1" dirty="0">
              <a:solidFill>
                <a:schemeClr val="tx1"/>
              </a:solidFill>
              <a:effectLst>
                <a:outerShdw blurRad="38100" dist="38100" dir="2700000" algn="tl">
                  <a:srgbClr val="000000">
                    <a:alpha val="43137"/>
                  </a:srgbClr>
                </a:outerShdw>
              </a:effectLst>
              <a:cs typeface="Times New Roman" pitchFamily="18" charset="0"/>
            </a:endParaRP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3" name="Text Box 1992"/>
          <p:cNvSpPr txBox="1">
            <a:spLocks noChangeArrowheads="1"/>
          </p:cNvSpPr>
          <p:nvPr/>
        </p:nvSpPr>
        <p:spPr bwMode="auto">
          <a:xfrm>
            <a:off x="25430463" y="16748483"/>
            <a:ext cx="10589857" cy="6555641"/>
          </a:xfrm>
          <a:prstGeom prst="rect">
            <a:avLst/>
          </a:prstGeom>
          <a:solidFill>
            <a:schemeClr val="accent1">
              <a:lumMod val="40000"/>
              <a:lumOff val="60000"/>
            </a:schemeClr>
          </a:solid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Course Concepts:</a:t>
            </a:r>
          </a:p>
          <a:p>
            <a:pPr eaLnBrk="1" hangingPunct="1">
              <a:spcBef>
                <a:spcPct val="0"/>
              </a:spcBef>
              <a:buFontTx/>
              <a:buNone/>
            </a:pP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i="1" dirty="0">
                <a:latin typeface="Segoe UI" panose="020B0502040204020203" pitchFamily="34" charset="0"/>
                <a:cs typeface="Segoe UI" panose="020B0502040204020203" pitchFamily="34" charset="0"/>
              </a:rPr>
              <a:t>The course concepts covered in this children’s book experience are learning about ourselves and what makes us different.  Learning about disabilities and how to be sensitive to those who have them as well as being your true self, and contributing your own unique attitudes as well as uniqueness to the community.</a:t>
            </a:r>
          </a:p>
          <a:p>
            <a:pPr eaLnBrk="1" hangingPunct="1">
              <a:spcBef>
                <a:spcPct val="0"/>
              </a:spcBef>
              <a:buFontTx/>
              <a:buNone/>
            </a:pPr>
            <a:endParaRPr lang="en-US" altLang="en-US" sz="4400" i="1" dirty="0">
              <a:solidFill>
                <a:schemeClr val="bg1"/>
              </a:solidFill>
              <a:latin typeface="Segoe UI" panose="020B0502040204020203" pitchFamily="34" charset="0"/>
              <a:cs typeface="Segoe UI" panose="020B0502040204020203" pitchFamily="34" charset="0"/>
            </a:endParaRPr>
          </a:p>
          <a:p>
            <a:pPr eaLnBrk="1" hangingPunct="1">
              <a:spcBef>
                <a:spcPct val="0"/>
              </a:spcBef>
              <a:buFontTx/>
              <a:buNone/>
            </a:pPr>
            <a:endParaRPr lang="en-US" altLang="en-US" sz="4400" i="1" dirty="0">
              <a:latin typeface="Times New Roman" panose="02020603050405020304" pitchFamily="18" charset="0"/>
            </a:endParaRPr>
          </a:p>
        </p:txBody>
      </p:sp>
      <p:sp>
        <p:nvSpPr>
          <p:cNvPr id="2054" name="Text Box 1997"/>
          <p:cNvSpPr txBox="1">
            <a:spLocks noChangeArrowheads="1"/>
          </p:cNvSpPr>
          <p:nvPr/>
        </p:nvSpPr>
        <p:spPr bwMode="auto">
          <a:xfrm>
            <a:off x="925168" y="609598"/>
            <a:ext cx="7834764" cy="7140416"/>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solidFill>
                  <a:schemeClr val="bg1"/>
                </a:solidFill>
                <a:latin typeface="Segoe UI" panose="020B0502040204020203" pitchFamily="34" charset="0"/>
                <a:cs typeface="Segoe UI" panose="020B0502040204020203" pitchFamily="34" charset="0"/>
              </a:rPr>
              <a:t>Introduction:</a:t>
            </a:r>
          </a:p>
          <a:p>
            <a:pPr algn="ctr" eaLnBrk="1" hangingPunct="1">
              <a:spcBef>
                <a:spcPct val="0"/>
              </a:spcBef>
              <a:buFontTx/>
              <a:buNone/>
            </a:pPr>
            <a:endParaRPr lang="en-US" altLang="en-US" sz="4000" b="1" dirty="0">
              <a:solidFill>
                <a:schemeClr val="bg1"/>
              </a:solidFill>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dirty="0">
                <a:solidFill>
                  <a:schemeClr val="bg1"/>
                </a:solidFill>
                <a:latin typeface="Segoe UI" panose="020B0502040204020203" pitchFamily="34" charset="0"/>
                <a:cs typeface="Segoe UI" panose="020B0502040204020203" pitchFamily="34" charset="0"/>
              </a:rPr>
              <a:t>Learning goals  </a:t>
            </a:r>
          </a:p>
          <a:p>
            <a:pPr marL="457200" indent="-457200" eaLnBrk="1" hangingPunct="1">
              <a:spcBef>
                <a:spcPct val="0"/>
              </a:spcBef>
            </a:pPr>
            <a:r>
              <a:rPr lang="en-US" altLang="en-US" sz="2800" i="1" dirty="0">
                <a:solidFill>
                  <a:schemeClr val="bg1"/>
                </a:solidFill>
                <a:latin typeface="Segoe UI" panose="020B0502040204020203" pitchFamily="34" charset="0"/>
                <a:cs typeface="Segoe UI" panose="020B0502040204020203" pitchFamily="34" charset="0"/>
              </a:rPr>
              <a:t>To contribute to cultural sensitivity in the community. </a:t>
            </a:r>
          </a:p>
          <a:p>
            <a:pPr marL="457200" indent="-457200" eaLnBrk="1" hangingPunct="1">
              <a:spcBef>
                <a:spcPct val="0"/>
              </a:spcBef>
            </a:pPr>
            <a:r>
              <a:rPr lang="en-US" altLang="en-US" sz="2800" i="1" dirty="0">
                <a:solidFill>
                  <a:schemeClr val="bg1"/>
                </a:solidFill>
                <a:latin typeface="Segoe UI" panose="020B0502040204020203" pitchFamily="34" charset="0"/>
                <a:cs typeface="Segoe UI" panose="020B0502040204020203" pitchFamily="34" charset="0"/>
              </a:rPr>
              <a:t>To work with school age children and help them learn about people with different challenges.</a:t>
            </a:r>
          </a:p>
          <a:p>
            <a:pPr marL="457200" indent="-457200" eaLnBrk="1" hangingPunct="1">
              <a:spcBef>
                <a:spcPct val="0"/>
              </a:spcBef>
            </a:pPr>
            <a:r>
              <a:rPr lang="en-US" altLang="en-US" sz="2800" i="1" dirty="0">
                <a:solidFill>
                  <a:schemeClr val="bg1"/>
                </a:solidFill>
                <a:latin typeface="Segoe UI" panose="020B0502040204020203" pitchFamily="34" charset="0"/>
                <a:cs typeface="Segoe UI" panose="020B0502040204020203" pitchFamily="34" charset="0"/>
              </a:rPr>
              <a:t>To learn to look at differences in the community with compassion and understanding, as well as be an active part of making a difference.</a:t>
            </a:r>
          </a:p>
          <a:p>
            <a:pPr marL="457200" indent="-457200" eaLnBrk="1" hangingPunct="1">
              <a:spcBef>
                <a:spcPct val="0"/>
              </a:spcBef>
            </a:pPr>
            <a:endParaRPr lang="en-US" altLang="en-US" sz="2800" i="1" dirty="0">
              <a:solidFill>
                <a:schemeClr val="bg1"/>
              </a:solidFill>
              <a:latin typeface="Times New Roman" panose="02020603050405020304" pitchFamily="18" charset="0"/>
            </a:endParaRPr>
          </a:p>
        </p:txBody>
      </p:sp>
      <p:sp>
        <p:nvSpPr>
          <p:cNvPr id="2060" name="Text Box 2002"/>
          <p:cNvSpPr txBox="1">
            <a:spLocks noChangeArrowheads="1"/>
          </p:cNvSpPr>
          <p:nvPr/>
        </p:nvSpPr>
        <p:spPr bwMode="auto">
          <a:xfrm>
            <a:off x="838200" y="8224713"/>
            <a:ext cx="10972800" cy="18220373"/>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Reflection:</a:t>
            </a:r>
          </a:p>
          <a:p>
            <a:pPr>
              <a:defRPr/>
            </a:pPr>
            <a:endParaRPr lang="en-US" sz="3200" b="1" dirty="0">
              <a:latin typeface="Segoe UI" panose="020B0502040204020203" pitchFamily="34" charset="0"/>
              <a:cs typeface="Segoe UI" panose="020B0502040204020203" pitchFamily="34" charset="0"/>
            </a:endParaRPr>
          </a:p>
          <a:p>
            <a:pPr>
              <a:defRPr/>
            </a:pPr>
            <a:r>
              <a:rPr lang="en-US" sz="3600" b="1" dirty="0">
                <a:latin typeface="Segoe UI" panose="020B0502040204020203" pitchFamily="34" charset="0"/>
                <a:cs typeface="Segoe UI" panose="020B0502040204020203" pitchFamily="34" charset="0"/>
              </a:rPr>
              <a:t>I enjoyed going and sharing the experience of the book with the children.  I was very nervous about being able to write a book that would be able to teach empathy and understanding for children who have ADD/ADHA.  </a:t>
            </a:r>
          </a:p>
          <a:p>
            <a:pPr>
              <a:defRPr/>
            </a:pPr>
            <a:endParaRPr lang="en-US" sz="3600" b="1" i="1" dirty="0">
              <a:latin typeface="Segoe UI" panose="020B0502040204020203" pitchFamily="34" charset="0"/>
              <a:cs typeface="Segoe UI" panose="020B0502040204020203" pitchFamily="34" charset="0"/>
            </a:endParaRPr>
          </a:p>
          <a:p>
            <a:pPr>
              <a:defRPr/>
            </a:pPr>
            <a:r>
              <a:rPr lang="en-US" sz="3600" b="1" i="1" dirty="0">
                <a:latin typeface="Segoe UI" panose="020B0502040204020203" pitchFamily="34" charset="0"/>
                <a:cs typeface="Segoe UI" panose="020B0502040204020203" pitchFamily="34" charset="0"/>
              </a:rPr>
              <a:t>In the book I told a story about  a young girl  who struggles with being distracted, and other children think that she is odd.  She learns to be able to do things to keep her on track and the other children learn how to enjoy her spontaneous and creative characteristics.</a:t>
            </a:r>
          </a:p>
          <a:p>
            <a:pPr>
              <a:defRPr/>
            </a:pPr>
            <a:endParaRPr lang="en-US" sz="3600" b="1" i="1" dirty="0">
              <a:latin typeface="Segoe UI" panose="020B0502040204020203" pitchFamily="34" charset="0"/>
              <a:cs typeface="Segoe UI" panose="020B0502040204020203" pitchFamily="34" charset="0"/>
            </a:endParaRPr>
          </a:p>
          <a:p>
            <a:pPr>
              <a:defRPr/>
            </a:pPr>
            <a:r>
              <a:rPr lang="en-US" sz="3600" b="1" i="1" dirty="0">
                <a:latin typeface="Segoe UI" panose="020B0502040204020203" pitchFamily="34" charset="0"/>
                <a:cs typeface="Segoe UI" panose="020B0502040204020203" pitchFamily="34" charset="0"/>
              </a:rPr>
              <a:t>I was excited to see the responses from some of the kids who had struggled with their disability.  Having someone that they could identify with and that there wasn’t something wrong with them.  Having a way for them to articulate how they think and feel was exciting to them and they.</a:t>
            </a:r>
          </a:p>
          <a:p>
            <a:pPr>
              <a:defRPr/>
            </a:pPr>
            <a:endParaRPr lang="en-US" sz="3600" b="1" i="1" dirty="0">
              <a:latin typeface="Segoe UI" panose="020B0502040204020203" pitchFamily="34" charset="0"/>
              <a:cs typeface="Segoe UI" panose="020B0502040204020203" pitchFamily="34" charset="0"/>
            </a:endParaRPr>
          </a:p>
          <a:p>
            <a:pPr>
              <a:defRPr/>
            </a:pPr>
            <a:r>
              <a:rPr lang="en-US" sz="3600" b="1" i="1" dirty="0">
                <a:latin typeface="Segoe UI" panose="020B0502040204020203" pitchFamily="34" charset="0"/>
                <a:cs typeface="Segoe UI" panose="020B0502040204020203" pitchFamily="34" charset="0"/>
              </a:rPr>
              <a:t>Sometimes disabilities can not be easily seen.  Mental health struggles can isolate not only those who are struggling with them but the community around them becomes unsure of how to respond to them.  Being able to share knowledge and experiences allows  people to be exposed in a safe and educational way.</a:t>
            </a:r>
          </a:p>
        </p:txBody>
      </p:sp>
      <p:grpSp>
        <p:nvGrpSpPr>
          <p:cNvPr id="2056" name="Group 4"/>
          <p:cNvGrpSpPr>
            <a:grpSpLocks/>
          </p:cNvGrpSpPr>
          <p:nvPr/>
        </p:nvGrpSpPr>
        <p:grpSpPr bwMode="auto">
          <a:xfrm>
            <a:off x="29521943" y="1015980"/>
            <a:ext cx="7402513" cy="2971800"/>
            <a:chOff x="1600200" y="457200"/>
            <a:chExt cx="12725400" cy="4876800"/>
          </a:xfrm>
        </p:grpSpPr>
        <p:sp>
          <p:nvSpPr>
            <p:cNvPr id="2064" name="Rectangle 3"/>
            <p:cNvSpPr>
              <a:spLocks noChangeArrowheads="1"/>
            </p:cNvSpPr>
            <p:nvPr/>
          </p:nvSpPr>
          <p:spPr bwMode="auto">
            <a:xfrm>
              <a:off x="1600200" y="457200"/>
              <a:ext cx="12725400" cy="48768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lIns="36195" tIns="36195" rIns="36195" bIns="36195"/>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800">
                <a:latin typeface="Times New Roman" panose="02020603050405020304" pitchFamily="18" charset="0"/>
              </a:endParaRPr>
            </a:p>
          </p:txBody>
        </p:sp>
        <p:pic>
          <p:nvPicPr>
            <p:cNvPr id="20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712788"/>
              <a:ext cx="1213326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Text Box 1997"/>
          <p:cNvSpPr txBox="1">
            <a:spLocks noChangeArrowheads="1"/>
          </p:cNvSpPr>
          <p:nvPr/>
        </p:nvSpPr>
        <p:spPr bwMode="auto">
          <a:xfrm>
            <a:off x="12866312" y="9574507"/>
            <a:ext cx="11870120" cy="6278642"/>
          </a:xfrm>
          <a:prstGeom prst="rect">
            <a:avLst/>
          </a:prstGeom>
          <a:solidFill>
            <a:schemeClr val="accent1">
              <a:lumMod val="40000"/>
              <a:lumOff val="60000"/>
            </a:schemeClr>
          </a:solid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Community Partner:</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Name:  River Valley Elementary School</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Mission Statement </a:t>
            </a:r>
          </a:p>
          <a:p>
            <a:pPr eaLnBrk="1" hangingPunct="1">
              <a:spcBef>
                <a:spcPct val="0"/>
              </a:spcBef>
              <a:buFontTx/>
              <a:buNone/>
            </a:pPr>
            <a:r>
              <a:rPr lang="en-US" altLang="en-US" sz="3200" i="1" dirty="0">
                <a:latin typeface="Segoe UI" panose="020B0502040204020203" pitchFamily="34" charset="0"/>
                <a:cs typeface="Segoe UI" panose="020B0502040204020203" pitchFamily="34" charset="0"/>
              </a:rPr>
              <a:t>    To prepare all students to be successful learners and citizens.</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Project Purpose /Need:</a:t>
            </a:r>
          </a:p>
          <a:p>
            <a:pPr eaLnBrk="1" hangingPunct="1">
              <a:spcBef>
                <a:spcPct val="0"/>
              </a:spcBef>
              <a:buFontTx/>
              <a:buNone/>
            </a:pPr>
            <a:r>
              <a:rPr lang="en-US" altLang="en-US" sz="3200" b="1" i="1" dirty="0">
                <a:latin typeface="Segoe UI" panose="020B0502040204020203" pitchFamily="34" charset="0"/>
                <a:cs typeface="Segoe UI" panose="020B0502040204020203" pitchFamily="34" charset="0"/>
              </a:rPr>
              <a:t>    To engage with children in a creative way to encourage learning, empathy and cultural sensitivity.</a:t>
            </a:r>
          </a:p>
          <a:p>
            <a:pPr eaLnBrk="1" hangingPunct="1">
              <a:spcBef>
                <a:spcPct val="0"/>
              </a:spcBef>
              <a:buFontTx/>
              <a:buNone/>
            </a:pPr>
            <a:endParaRPr lang="en-US" altLang="en-US" sz="3200" b="1" i="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200" b="1" i="1" dirty="0">
                <a:latin typeface="Segoe UI" panose="020B0502040204020203" pitchFamily="34" charset="0"/>
                <a:cs typeface="Segoe UI" panose="020B0502040204020203" pitchFamily="34" charset="0"/>
              </a:rPr>
              <a:t>Logo Image credit https://www.westada.org/Page/53</a:t>
            </a:r>
            <a:endParaRPr lang="en-US" altLang="en-US" sz="3200" b="1" dirty="0">
              <a:latin typeface="Segoe UI" panose="020B0502040204020203" pitchFamily="34" charset="0"/>
              <a:cs typeface="Segoe UI" panose="020B0502040204020203" pitchFamily="34" charset="0"/>
            </a:endParaRPr>
          </a:p>
        </p:txBody>
      </p:sp>
      <p:sp>
        <p:nvSpPr>
          <p:cNvPr id="2059" name="Text Box 1991"/>
          <p:cNvSpPr txBox="1">
            <a:spLocks noChangeArrowheads="1"/>
          </p:cNvSpPr>
          <p:nvPr/>
        </p:nvSpPr>
        <p:spPr bwMode="auto">
          <a:xfrm>
            <a:off x="53401911" y="-2959368"/>
            <a:ext cx="10972800" cy="5486400"/>
          </a:xfrm>
          <a:prstGeom prst="rect">
            <a:avLst/>
          </a:prstGeom>
          <a:noFill/>
          <a:ln>
            <a:noFill/>
          </a:ln>
          <a:extLst/>
        </p:spPr>
        <p:txBody>
          <a:bodyPr wrap="square">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4800" b="1" dirty="0">
                <a:latin typeface="Times New Roman" panose="02020603050405020304" pitchFamily="18" charset="0"/>
              </a:rPr>
              <a:t>PHOTO (highest resolution possible) </a:t>
            </a:r>
            <a:r>
              <a:rPr lang="en-US" altLang="en-US" sz="4800" b="1" i="1" dirty="0">
                <a:latin typeface="Times New Roman" panose="02020603050405020304" pitchFamily="18" charset="0"/>
              </a:rPr>
              <a:t>or </a:t>
            </a:r>
            <a:r>
              <a:rPr lang="en-US" altLang="en-US" sz="4800" b="1" dirty="0">
                <a:latin typeface="Times New Roman" panose="02020603050405020304" pitchFamily="18" charset="0"/>
              </a:rPr>
              <a:t>GRAPH </a:t>
            </a:r>
            <a:r>
              <a:rPr lang="en-US" altLang="en-US" sz="4800" b="1" i="1" dirty="0">
                <a:latin typeface="Times New Roman" panose="02020603050405020304" pitchFamily="18" charset="0"/>
              </a:rPr>
              <a:t>or </a:t>
            </a:r>
            <a:r>
              <a:rPr lang="en-US" altLang="en-US" sz="4800" b="1" dirty="0">
                <a:latin typeface="Times New Roman" panose="02020603050405020304" pitchFamily="18" charset="0"/>
              </a:rPr>
              <a:t>TABLE</a:t>
            </a:r>
          </a:p>
          <a:p>
            <a:pPr eaLnBrk="1" hangingPunct="1">
              <a:spcBef>
                <a:spcPct val="0"/>
              </a:spcBef>
              <a:buFontTx/>
              <a:buNone/>
            </a:pPr>
            <a:endParaRPr lang="en-US" altLang="en-US" sz="4800" b="1" dirty="0">
              <a:latin typeface="Times New Roman" panose="02020603050405020304" pitchFamily="18" charset="0"/>
            </a:endParaRPr>
          </a:p>
          <a:p>
            <a:pPr eaLnBrk="1" hangingPunct="1">
              <a:spcBef>
                <a:spcPct val="0"/>
              </a:spcBef>
              <a:buFontTx/>
              <a:buNone/>
            </a:pPr>
            <a:r>
              <a:rPr lang="en-US" altLang="en-US" sz="3200" b="1" dirty="0">
                <a:solidFill>
                  <a:srgbClr val="FF0000"/>
                </a:solidFill>
                <a:latin typeface="Times New Roman" panose="02020603050405020304" pitchFamily="18" charset="0"/>
              </a:rPr>
              <a:t>You are responsible for obtaining release forms to use photographs of community participants (agency clients, children). Release form available on the SL website at </a:t>
            </a:r>
            <a:r>
              <a:rPr lang="en-US" altLang="en-US" sz="3200" b="1" dirty="0">
                <a:solidFill>
                  <a:srgbClr val="FF0000"/>
                </a:solidFill>
                <a:latin typeface="Times New Roman" panose="02020603050405020304" pitchFamily="18" charset="0"/>
                <a:hlinkClick r:id="rId4"/>
              </a:rPr>
              <a:t>http://servicelearning.boisestate.edu/students/files/2011/11/photo-release-form-long.pdf</a:t>
            </a:r>
            <a:endParaRPr lang="en-US" altLang="en-US" sz="5400" b="1" dirty="0">
              <a:solidFill>
                <a:srgbClr val="FF0000"/>
              </a:solidFill>
              <a:latin typeface="Times New Roman" panose="02020603050405020304" pitchFamily="18" charset="0"/>
            </a:endParaRPr>
          </a:p>
          <a:p>
            <a:pPr eaLnBrk="1" hangingPunct="1">
              <a:spcBef>
                <a:spcPct val="0"/>
              </a:spcBef>
              <a:buFontTx/>
              <a:buNone/>
            </a:pPr>
            <a:endParaRPr lang="en-US" altLang="en-US" sz="5400" b="1" dirty="0">
              <a:latin typeface="Times New Roman" panose="02020603050405020304" pitchFamily="18" charset="0"/>
            </a:endParaRPr>
          </a:p>
        </p:txBody>
      </p:sp>
      <p:sp>
        <p:nvSpPr>
          <p:cNvPr id="2061" name="Text Box 1997"/>
          <p:cNvSpPr txBox="1">
            <a:spLocks noChangeArrowheads="1"/>
          </p:cNvSpPr>
          <p:nvPr/>
        </p:nvSpPr>
        <p:spPr bwMode="auto">
          <a:xfrm>
            <a:off x="26306191" y="25346695"/>
            <a:ext cx="10479744" cy="6894195"/>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Results:</a:t>
            </a:r>
          </a:p>
          <a:p>
            <a:pPr algn="ctr" eaLnBrk="1" hangingPunct="1">
              <a:spcBef>
                <a:spcPct val="0"/>
              </a:spcBef>
              <a:buFontTx/>
              <a:buNone/>
            </a:pP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2400" b="1" i="1" dirty="0">
                <a:latin typeface="Segoe UI" panose="020B0502040204020203" pitchFamily="34" charset="0"/>
                <a:cs typeface="Segoe UI" panose="020B0502040204020203" pitchFamily="34" charset="0"/>
              </a:rPr>
              <a:t>Results of your work in the community: </a:t>
            </a:r>
          </a:p>
          <a:p>
            <a:pPr eaLnBrk="1" hangingPunct="1">
              <a:spcBef>
                <a:spcPct val="0"/>
              </a:spcBef>
              <a:buFontTx/>
              <a:buNone/>
            </a:pPr>
            <a:r>
              <a:rPr lang="en-US" altLang="en-US" sz="2400" i="1" dirty="0">
                <a:latin typeface="Segoe UI" panose="020B0502040204020203" pitchFamily="34" charset="0"/>
                <a:cs typeface="Segoe UI" panose="020B0502040204020203" pitchFamily="34" charset="0"/>
              </a:rPr>
              <a:t>The children in the classroom were able to enjoy the shared story time.  The teacher was able to relate the story to another lesson that they had previously talked about. The classroom will be able to use the book for future discussions and lessons and the school counselor is ordering her own copy to be used  with other programs.</a:t>
            </a:r>
          </a:p>
          <a:p>
            <a:pPr eaLnBrk="1" hangingPunct="1">
              <a:spcBef>
                <a:spcPct val="0"/>
              </a:spcBef>
              <a:buFontTx/>
              <a:buNone/>
            </a:pPr>
            <a:endParaRPr lang="en-US" altLang="en-US" sz="2400" i="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2400" b="1" i="1" dirty="0">
                <a:latin typeface="Segoe UI" panose="020B0502040204020203" pitchFamily="34" charset="0"/>
                <a:cs typeface="Segoe UI" panose="020B0502040204020203" pitchFamily="34" charset="0"/>
              </a:rPr>
              <a:t>How did your work address the needs of the community?</a:t>
            </a:r>
          </a:p>
          <a:p>
            <a:pPr eaLnBrk="1" hangingPunct="1">
              <a:spcBef>
                <a:spcPct val="0"/>
              </a:spcBef>
              <a:buFontTx/>
              <a:buNone/>
            </a:pPr>
            <a:r>
              <a:rPr lang="en-US" altLang="en-US" sz="2400" i="1" dirty="0">
                <a:latin typeface="Segoe UI" panose="020B0502040204020203" pitchFamily="34" charset="0"/>
                <a:cs typeface="Segoe UI" panose="020B0502040204020203" pitchFamily="34" charset="0"/>
              </a:rPr>
              <a:t>The book helps to educate about disabilities and teach compassion to school age children. It provides a creative expression for children struggling with ADD/ADHD to have someone to identify with.</a:t>
            </a:r>
          </a:p>
          <a:p>
            <a:pPr eaLnBrk="1" hangingPunct="1">
              <a:spcBef>
                <a:spcPct val="0"/>
              </a:spcBef>
              <a:buFontTx/>
              <a:buNone/>
            </a:pPr>
            <a:endParaRPr lang="en-US" altLang="en-US" sz="4400" b="1" dirty="0">
              <a:latin typeface="Times New Roman" panose="02020603050405020304" pitchFamily="18" charset="0"/>
            </a:endParaRPr>
          </a:p>
        </p:txBody>
      </p:sp>
      <p:sp>
        <p:nvSpPr>
          <p:cNvPr id="17" name="Text Box 2002"/>
          <p:cNvSpPr txBox="1">
            <a:spLocks noChangeArrowheads="1"/>
          </p:cNvSpPr>
          <p:nvPr/>
        </p:nvSpPr>
        <p:spPr bwMode="auto">
          <a:xfrm>
            <a:off x="12848178" y="25346695"/>
            <a:ext cx="10972800" cy="5601533"/>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Methods:</a:t>
            </a:r>
          </a:p>
          <a:p>
            <a:pPr marL="457200" indent="-457200" eaLnBrk="0" hangingPunct="0">
              <a:buFont typeface="Arial" charset="0"/>
              <a:buChar char="•"/>
              <a:defRPr/>
            </a:pPr>
            <a:r>
              <a:rPr lang="en-US" sz="3200" i="1" dirty="0">
                <a:latin typeface="Segoe UI" panose="020B0502040204020203" pitchFamily="34" charset="0"/>
                <a:cs typeface="Segoe UI" panose="020B0502040204020203" pitchFamily="34" charset="0"/>
              </a:rPr>
              <a:t>Identify and write a children's book to help with developing cultural sensitivities.</a:t>
            </a:r>
          </a:p>
          <a:p>
            <a:pPr marL="457200" indent="-457200" eaLnBrk="0" hangingPunct="0">
              <a:buFont typeface="Arial" charset="0"/>
              <a:buChar char="•"/>
              <a:defRPr/>
            </a:pPr>
            <a:r>
              <a:rPr lang="en-US" sz="3200" i="1" dirty="0">
                <a:latin typeface="Segoe UI" panose="020B0502040204020203" pitchFamily="34" charset="0"/>
                <a:cs typeface="Segoe UI" panose="020B0502040204020203" pitchFamily="34" charset="0"/>
              </a:rPr>
              <a:t>Using </a:t>
            </a:r>
            <a:r>
              <a:rPr lang="en-US" sz="3200" i="1" dirty="0" err="1">
                <a:latin typeface="Segoe UI" panose="020B0502040204020203" pitchFamily="34" charset="0"/>
                <a:cs typeface="Segoe UI" panose="020B0502040204020203" pitchFamily="34" charset="0"/>
              </a:rPr>
              <a:t>Storybird</a:t>
            </a:r>
            <a:r>
              <a:rPr lang="en-US" sz="3200" i="1" dirty="0">
                <a:latin typeface="Segoe UI" panose="020B0502040204020203" pitchFamily="34" charset="0"/>
                <a:cs typeface="Segoe UI" panose="020B0502040204020203" pitchFamily="34" charset="0"/>
              </a:rPr>
              <a:t> create an online draft and publish the book.. </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Take the book to a community resource and share it with children there.</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Donate the book to the organization for future use.</a:t>
            </a:r>
          </a:p>
          <a:p>
            <a:pPr>
              <a:defRPr/>
            </a:pPr>
            <a:endParaRPr lang="en-US" sz="3200" b="1" dirty="0">
              <a:latin typeface="Segoe UI" panose="020B0502040204020203" pitchFamily="34" charset="0"/>
              <a:cs typeface="Segoe UI" panose="020B0502040204020203" pitchFamily="34" charset="0"/>
            </a:endParaRPr>
          </a:p>
        </p:txBody>
      </p:sp>
      <p:pic>
        <p:nvPicPr>
          <p:cNvPr id="1028" name="Picture 4" descr="River Valley Element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2147" y="3873540"/>
            <a:ext cx="3015457" cy="30154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635573" y="4627072"/>
            <a:ext cx="10245727" cy="1569660"/>
          </a:xfrm>
          <a:prstGeom prst="rect">
            <a:avLst/>
          </a:prstGeom>
        </p:spPr>
        <p:txBody>
          <a:bodyPr wrap="square">
            <a:spAutoFit/>
          </a:bodyPr>
          <a:lstStyle/>
          <a:p>
            <a:r>
              <a:rPr lang="en-US" b="1" dirty="0">
                <a:latin typeface="Merriweather"/>
              </a:rPr>
              <a:t>River</a:t>
            </a:r>
          </a:p>
          <a:p>
            <a:r>
              <a:rPr lang="en-US" cap="all" dirty="0">
                <a:latin typeface="Merriweather Sans"/>
              </a:rPr>
              <a:t>VALLEY ELEMENTARY</a:t>
            </a:r>
            <a:endParaRPr lang="en-US" b="0" i="0" cap="all" dirty="0">
              <a:effectLst/>
              <a:latin typeface="Merriweather Sans"/>
            </a:endParaRPr>
          </a:p>
        </p:txBody>
      </p:sp>
      <p:pic>
        <p:nvPicPr>
          <p:cNvPr id="1030" name="Picture 6" descr="River Val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9260" y="9556235"/>
            <a:ext cx="10672952" cy="5781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73424" y="16748483"/>
            <a:ext cx="11055896" cy="69324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4964</TotalTime>
  <Words>605</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MS PGothic</vt:lpstr>
      <vt:lpstr>MS PGothic</vt:lpstr>
      <vt:lpstr>Aharoni</vt:lpstr>
      <vt:lpstr>Arial</vt:lpstr>
      <vt:lpstr>Calibri</vt:lpstr>
      <vt:lpstr>Calibri Light</vt:lpstr>
      <vt:lpstr>Merriweather</vt:lpstr>
      <vt:lpstr>Merriweather Sans</vt:lpstr>
      <vt:lpstr>Segoe UI</vt:lpstr>
      <vt:lpstr>Times New Roman</vt:lpstr>
      <vt:lpstr>Office Theme</vt:lpstr>
      <vt:lpstr>Not Broken,  Just Different Ellie Cowan UF 200- Civil and Ethical Foundations –  Dr. Margaret Sass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Ellie Cowan</cp:lastModifiedBy>
  <cp:revision>272</cp:revision>
  <cp:lastPrinted>2015-05-14T16:32:54Z</cp:lastPrinted>
  <dcterms:created xsi:type="dcterms:W3CDTF">2002-01-26T23:38:43Z</dcterms:created>
  <dcterms:modified xsi:type="dcterms:W3CDTF">2017-11-12T18:24:41Z</dcterms:modified>
</cp:coreProperties>
</file>