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
  </p:notesMasterIdLst>
  <p:handoutMasterIdLst>
    <p:handoutMasterId r:id="rId4"/>
  </p:handoutMasterIdLst>
  <p:sldIdLst>
    <p:sldId id="261" r:id="rId2"/>
  </p:sldIdLst>
  <p:sldSz cx="40233600" cy="32918400"/>
  <p:notesSz cx="6858000" cy="9080500"/>
  <p:defaultTextStyle>
    <a:defPPr>
      <a:defRPr lang="en-US"/>
    </a:defPPr>
    <a:lvl1pPr algn="l" rtl="0" fontAlgn="base">
      <a:spcBef>
        <a:spcPct val="0"/>
      </a:spcBef>
      <a:spcAft>
        <a:spcPct val="0"/>
      </a:spcAft>
      <a:defRPr sz="4800" kern="1200">
        <a:solidFill>
          <a:schemeClr val="tx1"/>
        </a:solidFill>
        <a:latin typeface="Times New Roman" pitchFamily="18" charset="0"/>
        <a:ea typeface="+mn-ea"/>
        <a:cs typeface="+mn-cs"/>
      </a:defRPr>
    </a:lvl1pPr>
    <a:lvl2pPr marL="457200" algn="l" rtl="0" fontAlgn="base">
      <a:spcBef>
        <a:spcPct val="0"/>
      </a:spcBef>
      <a:spcAft>
        <a:spcPct val="0"/>
      </a:spcAft>
      <a:defRPr sz="4800" kern="1200">
        <a:solidFill>
          <a:schemeClr val="tx1"/>
        </a:solidFill>
        <a:latin typeface="Times New Roman" pitchFamily="18" charset="0"/>
        <a:ea typeface="+mn-ea"/>
        <a:cs typeface="+mn-cs"/>
      </a:defRPr>
    </a:lvl2pPr>
    <a:lvl3pPr marL="914400" algn="l" rtl="0" fontAlgn="base">
      <a:spcBef>
        <a:spcPct val="0"/>
      </a:spcBef>
      <a:spcAft>
        <a:spcPct val="0"/>
      </a:spcAft>
      <a:defRPr sz="4800" kern="1200">
        <a:solidFill>
          <a:schemeClr val="tx1"/>
        </a:solidFill>
        <a:latin typeface="Times New Roman" pitchFamily="18" charset="0"/>
        <a:ea typeface="+mn-ea"/>
        <a:cs typeface="+mn-cs"/>
      </a:defRPr>
    </a:lvl3pPr>
    <a:lvl4pPr marL="1371600" algn="l" rtl="0" fontAlgn="base">
      <a:spcBef>
        <a:spcPct val="0"/>
      </a:spcBef>
      <a:spcAft>
        <a:spcPct val="0"/>
      </a:spcAft>
      <a:defRPr sz="4800" kern="1200">
        <a:solidFill>
          <a:schemeClr val="tx1"/>
        </a:solidFill>
        <a:latin typeface="Times New Roman" pitchFamily="18" charset="0"/>
        <a:ea typeface="+mn-ea"/>
        <a:cs typeface="+mn-cs"/>
      </a:defRPr>
    </a:lvl4pPr>
    <a:lvl5pPr marL="1828800" algn="l" rtl="0" fontAlgn="base">
      <a:spcBef>
        <a:spcPct val="0"/>
      </a:spcBef>
      <a:spcAft>
        <a:spcPct val="0"/>
      </a:spcAft>
      <a:defRPr sz="4800" kern="1200">
        <a:solidFill>
          <a:schemeClr val="tx1"/>
        </a:solidFill>
        <a:latin typeface="Times New Roman" pitchFamily="18" charset="0"/>
        <a:ea typeface="+mn-ea"/>
        <a:cs typeface="+mn-cs"/>
      </a:defRPr>
    </a:lvl5pPr>
    <a:lvl6pPr marL="2286000" algn="l" defTabSz="914400" rtl="0" eaLnBrk="1" latinLnBrk="0" hangingPunct="1">
      <a:defRPr sz="4800" kern="1200">
        <a:solidFill>
          <a:schemeClr val="tx1"/>
        </a:solidFill>
        <a:latin typeface="Times New Roman" pitchFamily="18" charset="0"/>
        <a:ea typeface="+mn-ea"/>
        <a:cs typeface="+mn-cs"/>
      </a:defRPr>
    </a:lvl6pPr>
    <a:lvl7pPr marL="2743200" algn="l" defTabSz="914400" rtl="0" eaLnBrk="1" latinLnBrk="0" hangingPunct="1">
      <a:defRPr sz="4800" kern="1200">
        <a:solidFill>
          <a:schemeClr val="tx1"/>
        </a:solidFill>
        <a:latin typeface="Times New Roman" pitchFamily="18" charset="0"/>
        <a:ea typeface="+mn-ea"/>
        <a:cs typeface="+mn-cs"/>
      </a:defRPr>
    </a:lvl7pPr>
    <a:lvl8pPr marL="3200400" algn="l" defTabSz="914400" rtl="0" eaLnBrk="1" latinLnBrk="0" hangingPunct="1">
      <a:defRPr sz="4800" kern="1200">
        <a:solidFill>
          <a:schemeClr val="tx1"/>
        </a:solidFill>
        <a:latin typeface="Times New Roman" pitchFamily="18" charset="0"/>
        <a:ea typeface="+mn-ea"/>
        <a:cs typeface="+mn-cs"/>
      </a:defRPr>
    </a:lvl8pPr>
    <a:lvl9pPr marL="3657600" algn="l" defTabSz="914400" rtl="0" eaLnBrk="1" latinLnBrk="0" hangingPunct="1">
      <a:defRPr sz="4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3A4B"/>
    <a:srgbClr val="FF9900"/>
    <a:srgbClr val="0000CC"/>
    <a:srgbClr val="CCECFF"/>
    <a:srgbClr val="FFCC66"/>
    <a:srgbClr val="CCFFFF"/>
    <a:srgbClr val="008080"/>
    <a:srgbClr val="009999"/>
    <a:srgbClr val="EAE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40" autoAdjust="0"/>
    <p:restoredTop sz="94728" autoAdjust="0"/>
  </p:normalViewPr>
  <p:slideViewPr>
    <p:cSldViewPr>
      <p:cViewPr>
        <p:scale>
          <a:sx n="30" d="100"/>
          <a:sy n="30" d="100"/>
        </p:scale>
        <p:origin x="-72" y="-78"/>
      </p:cViewPr>
      <p:guideLst>
        <p:guide orient="horz" pos="10368"/>
        <p:guide pos="12672"/>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25" d="100"/>
        <a:sy n="25"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3593" tIns="46798" rIns="93593" bIns="46798" numCol="1" anchor="t" anchorCtr="0" compatLnSpc="1">
            <a:prstTxWarp prst="textNoShape">
              <a:avLst/>
            </a:prstTxWarp>
          </a:bodyPr>
          <a:lstStyle>
            <a:lvl1pPr defTabSz="936625">
              <a:defRPr sz="1200" smtClean="0"/>
            </a:lvl1pPr>
          </a:lstStyle>
          <a:p>
            <a:pPr>
              <a:defRPr/>
            </a:pPr>
            <a:endParaRPr lang="en-US" dirty="0"/>
          </a:p>
        </p:txBody>
      </p:sp>
      <p:sp>
        <p:nvSpPr>
          <p:cNvPr id="15363" name="Rectangle 3"/>
          <p:cNvSpPr>
            <a:spLocks noGrp="1" noChangeArrowheads="1"/>
          </p:cNvSpPr>
          <p:nvPr>
            <p:ph type="dt" sz="quarter" idx="1"/>
          </p:nvPr>
        </p:nvSpPr>
        <p:spPr bwMode="auto">
          <a:xfrm>
            <a:off x="3886200" y="0"/>
            <a:ext cx="2971800" cy="454025"/>
          </a:xfrm>
          <a:prstGeom prst="rect">
            <a:avLst/>
          </a:prstGeom>
          <a:noFill/>
          <a:ln w="9525">
            <a:noFill/>
            <a:miter lim="800000"/>
            <a:headEnd/>
            <a:tailEnd/>
          </a:ln>
          <a:effectLst/>
        </p:spPr>
        <p:txBody>
          <a:bodyPr vert="horz" wrap="square" lIns="93593" tIns="46798" rIns="93593" bIns="46798" numCol="1" anchor="t" anchorCtr="0" compatLnSpc="1">
            <a:prstTxWarp prst="textNoShape">
              <a:avLst/>
            </a:prstTxWarp>
          </a:bodyPr>
          <a:lstStyle>
            <a:lvl1pPr algn="r" defTabSz="936625">
              <a:defRPr sz="1200" smtClean="0"/>
            </a:lvl1pPr>
          </a:lstStyle>
          <a:p>
            <a:pPr>
              <a:defRPr/>
            </a:pPr>
            <a:endParaRPr lang="en-US" dirty="0"/>
          </a:p>
        </p:txBody>
      </p:sp>
      <p:sp>
        <p:nvSpPr>
          <p:cNvPr id="15364" name="Rectangle 4"/>
          <p:cNvSpPr>
            <a:spLocks noGrp="1" noChangeArrowheads="1"/>
          </p:cNvSpPr>
          <p:nvPr>
            <p:ph type="ftr" sz="quarter" idx="2"/>
          </p:nvPr>
        </p:nvSpPr>
        <p:spPr bwMode="auto">
          <a:xfrm>
            <a:off x="0" y="8626475"/>
            <a:ext cx="2971800" cy="454025"/>
          </a:xfrm>
          <a:prstGeom prst="rect">
            <a:avLst/>
          </a:prstGeom>
          <a:noFill/>
          <a:ln w="9525">
            <a:noFill/>
            <a:miter lim="800000"/>
            <a:headEnd/>
            <a:tailEnd/>
          </a:ln>
          <a:effectLst/>
        </p:spPr>
        <p:txBody>
          <a:bodyPr vert="horz" wrap="square" lIns="93593" tIns="46798" rIns="93593" bIns="46798" numCol="1" anchor="b" anchorCtr="0" compatLnSpc="1">
            <a:prstTxWarp prst="textNoShape">
              <a:avLst/>
            </a:prstTxWarp>
          </a:bodyPr>
          <a:lstStyle>
            <a:lvl1pPr defTabSz="936625">
              <a:defRPr sz="1200" smtClean="0"/>
            </a:lvl1pPr>
          </a:lstStyle>
          <a:p>
            <a:pPr>
              <a:defRPr/>
            </a:pPr>
            <a:endParaRPr lang="en-US" dirty="0"/>
          </a:p>
        </p:txBody>
      </p:sp>
      <p:sp>
        <p:nvSpPr>
          <p:cNvPr id="15365" name="Rectangle 5"/>
          <p:cNvSpPr>
            <a:spLocks noGrp="1" noChangeArrowheads="1"/>
          </p:cNvSpPr>
          <p:nvPr>
            <p:ph type="sldNum" sz="quarter" idx="3"/>
          </p:nvPr>
        </p:nvSpPr>
        <p:spPr bwMode="auto">
          <a:xfrm>
            <a:off x="3886200" y="8626475"/>
            <a:ext cx="2971800" cy="454025"/>
          </a:xfrm>
          <a:prstGeom prst="rect">
            <a:avLst/>
          </a:prstGeom>
          <a:noFill/>
          <a:ln w="9525">
            <a:noFill/>
            <a:miter lim="800000"/>
            <a:headEnd/>
            <a:tailEnd/>
          </a:ln>
          <a:effectLst/>
        </p:spPr>
        <p:txBody>
          <a:bodyPr vert="horz" wrap="square" lIns="93593" tIns="46798" rIns="93593" bIns="46798" numCol="1" anchor="b" anchorCtr="0" compatLnSpc="1">
            <a:prstTxWarp prst="textNoShape">
              <a:avLst/>
            </a:prstTxWarp>
          </a:bodyPr>
          <a:lstStyle>
            <a:lvl1pPr algn="r" defTabSz="936625">
              <a:defRPr sz="1200" smtClean="0"/>
            </a:lvl1pPr>
          </a:lstStyle>
          <a:p>
            <a:pPr>
              <a:defRPr/>
            </a:pPr>
            <a:fld id="{7F37DC9E-A9FD-4D40-803B-B1CD8EA14F1F}"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4975" cy="458788"/>
          </a:xfrm>
          <a:prstGeom prst="rect">
            <a:avLst/>
          </a:prstGeom>
          <a:noFill/>
          <a:ln w="9525">
            <a:noFill/>
            <a:miter lim="800000"/>
            <a:headEnd/>
            <a:tailEnd/>
          </a:ln>
          <a:effectLst/>
        </p:spPr>
        <p:txBody>
          <a:bodyPr vert="horz" wrap="square" lIns="17063" tIns="8530" rIns="17063" bIns="8530" numCol="1" anchor="t" anchorCtr="0" compatLnSpc="1">
            <a:prstTxWarp prst="textNoShape">
              <a:avLst/>
            </a:prstTxWarp>
          </a:bodyPr>
          <a:lstStyle>
            <a:lvl1pPr defTabSz="171450">
              <a:defRPr sz="200" smtClean="0"/>
            </a:lvl1pPr>
          </a:lstStyle>
          <a:p>
            <a:pPr>
              <a:defRPr/>
            </a:pPr>
            <a:endParaRPr lang="en-US" dirty="0"/>
          </a:p>
        </p:txBody>
      </p:sp>
      <p:sp>
        <p:nvSpPr>
          <p:cNvPr id="20483" name="Rectangle 3"/>
          <p:cNvSpPr>
            <a:spLocks noGrp="1" noChangeArrowheads="1"/>
          </p:cNvSpPr>
          <p:nvPr>
            <p:ph type="dt" idx="1"/>
          </p:nvPr>
        </p:nvSpPr>
        <p:spPr bwMode="auto">
          <a:xfrm>
            <a:off x="3883025" y="0"/>
            <a:ext cx="2974975" cy="458788"/>
          </a:xfrm>
          <a:prstGeom prst="rect">
            <a:avLst/>
          </a:prstGeom>
          <a:noFill/>
          <a:ln w="9525">
            <a:noFill/>
            <a:miter lim="800000"/>
            <a:headEnd/>
            <a:tailEnd/>
          </a:ln>
          <a:effectLst/>
        </p:spPr>
        <p:txBody>
          <a:bodyPr vert="horz" wrap="square" lIns="17063" tIns="8530" rIns="17063" bIns="8530" numCol="1" anchor="t" anchorCtr="0" compatLnSpc="1">
            <a:prstTxWarp prst="textNoShape">
              <a:avLst/>
            </a:prstTxWarp>
          </a:bodyPr>
          <a:lstStyle>
            <a:lvl1pPr algn="r" defTabSz="171450">
              <a:defRPr sz="200" smtClean="0"/>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1350963" y="679450"/>
            <a:ext cx="4160837" cy="34036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08050" y="4318000"/>
            <a:ext cx="5041900" cy="4083050"/>
          </a:xfrm>
          <a:prstGeom prst="rect">
            <a:avLst/>
          </a:prstGeom>
          <a:noFill/>
          <a:ln w="9525">
            <a:noFill/>
            <a:miter lim="800000"/>
            <a:headEnd/>
            <a:tailEnd/>
          </a:ln>
          <a:effectLst/>
        </p:spPr>
        <p:txBody>
          <a:bodyPr vert="horz" wrap="square" lIns="17063" tIns="8530" rIns="17063" bIns="853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21713"/>
            <a:ext cx="2974975" cy="458787"/>
          </a:xfrm>
          <a:prstGeom prst="rect">
            <a:avLst/>
          </a:prstGeom>
          <a:noFill/>
          <a:ln w="9525">
            <a:noFill/>
            <a:miter lim="800000"/>
            <a:headEnd/>
            <a:tailEnd/>
          </a:ln>
          <a:effectLst/>
        </p:spPr>
        <p:txBody>
          <a:bodyPr vert="horz" wrap="square" lIns="17063" tIns="8530" rIns="17063" bIns="8530" numCol="1" anchor="b" anchorCtr="0" compatLnSpc="1">
            <a:prstTxWarp prst="textNoShape">
              <a:avLst/>
            </a:prstTxWarp>
          </a:bodyPr>
          <a:lstStyle>
            <a:lvl1pPr defTabSz="171450">
              <a:defRPr sz="200" smtClean="0"/>
            </a:lvl1pPr>
          </a:lstStyle>
          <a:p>
            <a:pPr>
              <a:defRPr/>
            </a:pPr>
            <a:endParaRPr lang="en-US" dirty="0"/>
          </a:p>
        </p:txBody>
      </p:sp>
      <p:sp>
        <p:nvSpPr>
          <p:cNvPr id="20487" name="Rectangle 7"/>
          <p:cNvSpPr>
            <a:spLocks noGrp="1" noChangeArrowheads="1"/>
          </p:cNvSpPr>
          <p:nvPr>
            <p:ph type="sldNum" sz="quarter" idx="5"/>
          </p:nvPr>
        </p:nvSpPr>
        <p:spPr bwMode="auto">
          <a:xfrm>
            <a:off x="3883025" y="8621713"/>
            <a:ext cx="2974975" cy="458787"/>
          </a:xfrm>
          <a:prstGeom prst="rect">
            <a:avLst/>
          </a:prstGeom>
          <a:noFill/>
          <a:ln w="9525">
            <a:noFill/>
            <a:miter lim="800000"/>
            <a:headEnd/>
            <a:tailEnd/>
          </a:ln>
          <a:effectLst/>
        </p:spPr>
        <p:txBody>
          <a:bodyPr vert="horz" wrap="square" lIns="17063" tIns="8530" rIns="17063" bIns="8530" numCol="1" anchor="b" anchorCtr="0" compatLnSpc="1">
            <a:prstTxWarp prst="textNoShape">
              <a:avLst/>
            </a:prstTxWarp>
          </a:bodyPr>
          <a:lstStyle>
            <a:lvl1pPr algn="r" defTabSz="171450">
              <a:defRPr sz="200" smtClean="0"/>
            </a:lvl1pPr>
          </a:lstStyle>
          <a:p>
            <a:pPr>
              <a:defRPr/>
            </a:pPr>
            <a:fld id="{9DB45558-32C4-488E-8505-D3A1FA832D89}"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C7AC94EB-D7AA-46E1-8E76-B16DDCAF099F}" type="slidenum">
              <a:rPr lang="en-US"/>
              <a:pPr/>
              <a:t>1</a:t>
            </a:fld>
            <a:endParaRPr lang="en-US"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838" y="10226675"/>
            <a:ext cx="34197925"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5675" y="18653125"/>
            <a:ext cx="2816225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36E74318-51D1-447A-8CF4-A38471E57246}"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960D27C8-29EE-4500-A33E-DD8434A4E7B9}"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170313" y="1317625"/>
            <a:ext cx="9051925" cy="28087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11363" y="1317625"/>
            <a:ext cx="27006550" cy="28087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A8BFE82-5180-466D-ACA3-BC719D4684F3}"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011363" y="1317625"/>
            <a:ext cx="36210875" cy="5486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011363" y="7680325"/>
            <a:ext cx="36210875" cy="21724938"/>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B7343714-E5DC-4858-92C4-DE38565BA256}"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84CCABDA-D3A9-40D6-8051-006074F817D6}"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5" y="21153438"/>
            <a:ext cx="34197925"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178175" y="13952538"/>
            <a:ext cx="3419792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762D4875-325F-4DC7-884A-2D2DC2A59820}"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11363" y="7680325"/>
            <a:ext cx="18029237"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193000" y="7680325"/>
            <a:ext cx="18029238"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3F035FE5-B8E4-45AD-B2F5-1878D52DE282}"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363" y="7369175"/>
            <a:ext cx="17776825"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11363" y="10439400"/>
            <a:ext cx="17776825"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7475" y="7369175"/>
            <a:ext cx="17784763"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0437475" y="10439400"/>
            <a:ext cx="17784763"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929CB909-030C-45E9-9E61-FA9D4FCBE3B7}"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EA6B46BB-91BA-4F64-BEB9-85EDE7873D12}"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21F15382-2F66-4D8D-93DC-487F9BEC8F1F}"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363" y="1311275"/>
            <a:ext cx="13236575"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5730538" y="1311275"/>
            <a:ext cx="224917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363" y="6888163"/>
            <a:ext cx="13236575"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3E1A305C-A91C-4136-B6E8-D1A4F97905D7}"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700" y="23042563"/>
            <a:ext cx="24139525"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886700" y="2941638"/>
            <a:ext cx="24139525"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7886700" y="25763538"/>
            <a:ext cx="2413952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EE9B229A-F311-453F-A6C5-E8DC6BEC92D2}"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11363" y="1317625"/>
            <a:ext cx="36210875" cy="5486400"/>
          </a:xfrm>
          <a:prstGeom prst="rect">
            <a:avLst/>
          </a:prstGeom>
          <a:noFill/>
          <a:ln w="9525">
            <a:noFill/>
            <a:miter lim="800000"/>
            <a:headEnd/>
            <a:tailEnd/>
          </a:ln>
        </p:spPr>
        <p:txBody>
          <a:bodyPr vert="horz" wrap="square" lIns="417913" tIns="208954" rIns="417913" bIns="208954"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011363" y="7680325"/>
            <a:ext cx="36210875" cy="21724938"/>
          </a:xfrm>
          <a:prstGeom prst="rect">
            <a:avLst/>
          </a:prstGeom>
          <a:noFill/>
          <a:ln w="9525">
            <a:noFill/>
            <a:miter lim="800000"/>
            <a:headEnd/>
            <a:tailEnd/>
          </a:ln>
        </p:spPr>
        <p:txBody>
          <a:bodyPr vert="horz" wrap="square" lIns="417913" tIns="208954" rIns="417913" bIns="20895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3252" name="Rectangle 4"/>
          <p:cNvSpPr>
            <a:spLocks noGrp="1" noChangeArrowheads="1"/>
          </p:cNvSpPr>
          <p:nvPr>
            <p:ph type="dt" sz="half" idx="2"/>
          </p:nvPr>
        </p:nvSpPr>
        <p:spPr bwMode="auto">
          <a:xfrm>
            <a:off x="2011363" y="29976763"/>
            <a:ext cx="9388475" cy="2286000"/>
          </a:xfrm>
          <a:prstGeom prst="rect">
            <a:avLst/>
          </a:prstGeom>
          <a:noFill/>
          <a:ln w="9525">
            <a:noFill/>
            <a:miter lim="800000"/>
            <a:headEnd/>
            <a:tailEnd/>
          </a:ln>
          <a:effectLst/>
        </p:spPr>
        <p:txBody>
          <a:bodyPr vert="horz" wrap="square" lIns="417913" tIns="208954" rIns="417913" bIns="208954" numCol="1" anchor="t" anchorCtr="0" compatLnSpc="1">
            <a:prstTxWarp prst="textNoShape">
              <a:avLst/>
            </a:prstTxWarp>
          </a:bodyPr>
          <a:lstStyle>
            <a:lvl1pPr>
              <a:defRPr sz="6400">
                <a:latin typeface="Arial" charset="0"/>
              </a:defRPr>
            </a:lvl1pPr>
          </a:lstStyle>
          <a:p>
            <a:endParaRPr lang="en-US" dirty="0"/>
          </a:p>
        </p:txBody>
      </p:sp>
      <p:sp>
        <p:nvSpPr>
          <p:cNvPr id="53253" name="Rectangle 5"/>
          <p:cNvSpPr>
            <a:spLocks noGrp="1" noChangeArrowheads="1"/>
          </p:cNvSpPr>
          <p:nvPr>
            <p:ph type="ftr" sz="quarter" idx="3"/>
          </p:nvPr>
        </p:nvSpPr>
        <p:spPr bwMode="auto">
          <a:xfrm>
            <a:off x="13746163" y="29976763"/>
            <a:ext cx="12741275" cy="2286000"/>
          </a:xfrm>
          <a:prstGeom prst="rect">
            <a:avLst/>
          </a:prstGeom>
          <a:noFill/>
          <a:ln w="9525">
            <a:noFill/>
            <a:miter lim="800000"/>
            <a:headEnd/>
            <a:tailEnd/>
          </a:ln>
          <a:effectLst/>
        </p:spPr>
        <p:txBody>
          <a:bodyPr vert="horz" wrap="square" lIns="417913" tIns="208954" rIns="417913" bIns="208954" numCol="1" anchor="t" anchorCtr="0" compatLnSpc="1">
            <a:prstTxWarp prst="textNoShape">
              <a:avLst/>
            </a:prstTxWarp>
          </a:bodyPr>
          <a:lstStyle>
            <a:lvl1pPr algn="ctr">
              <a:defRPr sz="6400">
                <a:latin typeface="Arial" charset="0"/>
              </a:defRPr>
            </a:lvl1pPr>
          </a:lstStyle>
          <a:p>
            <a:endParaRPr lang="en-US" dirty="0"/>
          </a:p>
        </p:txBody>
      </p:sp>
      <p:sp>
        <p:nvSpPr>
          <p:cNvPr id="53254" name="Rectangle 6"/>
          <p:cNvSpPr>
            <a:spLocks noGrp="1" noChangeArrowheads="1"/>
          </p:cNvSpPr>
          <p:nvPr>
            <p:ph type="sldNum" sz="quarter" idx="4"/>
          </p:nvPr>
        </p:nvSpPr>
        <p:spPr bwMode="auto">
          <a:xfrm>
            <a:off x="28833763" y="29976763"/>
            <a:ext cx="9388475" cy="2286000"/>
          </a:xfrm>
          <a:prstGeom prst="rect">
            <a:avLst/>
          </a:prstGeom>
          <a:noFill/>
          <a:ln w="9525">
            <a:noFill/>
            <a:miter lim="800000"/>
            <a:headEnd/>
            <a:tailEnd/>
          </a:ln>
          <a:effectLst/>
        </p:spPr>
        <p:txBody>
          <a:bodyPr vert="horz" wrap="square" lIns="417913" tIns="208954" rIns="417913" bIns="208954" numCol="1" anchor="t" anchorCtr="0" compatLnSpc="1">
            <a:prstTxWarp prst="textNoShape">
              <a:avLst/>
            </a:prstTxWarp>
          </a:bodyPr>
          <a:lstStyle>
            <a:lvl1pPr algn="r">
              <a:defRPr sz="6400">
                <a:latin typeface="Arial" charset="0"/>
              </a:defRPr>
            </a:lvl1pPr>
          </a:lstStyle>
          <a:p>
            <a:fld id="{6707FC84-AC79-43C3-80DE-7D98B10EA609}"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txStyles>
    <p:titleStyle>
      <a:lvl1pPr algn="ctr" defTabSz="4179888" rtl="0" eaLnBrk="0" fontAlgn="base" hangingPunct="0">
        <a:spcBef>
          <a:spcPct val="0"/>
        </a:spcBef>
        <a:spcAft>
          <a:spcPct val="0"/>
        </a:spcAft>
        <a:defRPr sz="20100">
          <a:solidFill>
            <a:schemeClr val="tx2"/>
          </a:solidFill>
          <a:latin typeface="+mj-lt"/>
          <a:ea typeface="+mj-ea"/>
          <a:cs typeface="+mj-cs"/>
        </a:defRPr>
      </a:lvl1pPr>
      <a:lvl2pPr algn="ctr" defTabSz="4179888" rtl="0" eaLnBrk="0" fontAlgn="base" hangingPunct="0">
        <a:spcBef>
          <a:spcPct val="0"/>
        </a:spcBef>
        <a:spcAft>
          <a:spcPct val="0"/>
        </a:spcAft>
        <a:defRPr sz="20100">
          <a:solidFill>
            <a:schemeClr val="tx2"/>
          </a:solidFill>
          <a:latin typeface="Arial" charset="0"/>
        </a:defRPr>
      </a:lvl2pPr>
      <a:lvl3pPr algn="ctr" defTabSz="4179888" rtl="0" eaLnBrk="0" fontAlgn="base" hangingPunct="0">
        <a:spcBef>
          <a:spcPct val="0"/>
        </a:spcBef>
        <a:spcAft>
          <a:spcPct val="0"/>
        </a:spcAft>
        <a:defRPr sz="20100">
          <a:solidFill>
            <a:schemeClr val="tx2"/>
          </a:solidFill>
          <a:latin typeface="Arial" charset="0"/>
        </a:defRPr>
      </a:lvl3pPr>
      <a:lvl4pPr algn="ctr" defTabSz="4179888" rtl="0" eaLnBrk="0" fontAlgn="base" hangingPunct="0">
        <a:spcBef>
          <a:spcPct val="0"/>
        </a:spcBef>
        <a:spcAft>
          <a:spcPct val="0"/>
        </a:spcAft>
        <a:defRPr sz="20100">
          <a:solidFill>
            <a:schemeClr val="tx2"/>
          </a:solidFill>
          <a:latin typeface="Arial" charset="0"/>
        </a:defRPr>
      </a:lvl4pPr>
      <a:lvl5pPr algn="ctr" defTabSz="4179888" rtl="0" eaLnBrk="0" fontAlgn="base" hangingPunct="0">
        <a:spcBef>
          <a:spcPct val="0"/>
        </a:spcBef>
        <a:spcAft>
          <a:spcPct val="0"/>
        </a:spcAft>
        <a:defRPr sz="20100">
          <a:solidFill>
            <a:schemeClr val="tx2"/>
          </a:solidFill>
          <a:latin typeface="Arial" charset="0"/>
        </a:defRPr>
      </a:lvl5pPr>
      <a:lvl6pPr marL="457200" algn="ctr" defTabSz="4179888" rtl="0" fontAlgn="base">
        <a:spcBef>
          <a:spcPct val="0"/>
        </a:spcBef>
        <a:spcAft>
          <a:spcPct val="0"/>
        </a:spcAft>
        <a:defRPr sz="20100">
          <a:solidFill>
            <a:schemeClr val="tx2"/>
          </a:solidFill>
          <a:latin typeface="Arial" charset="0"/>
        </a:defRPr>
      </a:lvl6pPr>
      <a:lvl7pPr marL="914400" algn="ctr" defTabSz="4179888" rtl="0" fontAlgn="base">
        <a:spcBef>
          <a:spcPct val="0"/>
        </a:spcBef>
        <a:spcAft>
          <a:spcPct val="0"/>
        </a:spcAft>
        <a:defRPr sz="20100">
          <a:solidFill>
            <a:schemeClr val="tx2"/>
          </a:solidFill>
          <a:latin typeface="Arial" charset="0"/>
        </a:defRPr>
      </a:lvl7pPr>
      <a:lvl8pPr marL="1371600" algn="ctr" defTabSz="4179888" rtl="0" fontAlgn="base">
        <a:spcBef>
          <a:spcPct val="0"/>
        </a:spcBef>
        <a:spcAft>
          <a:spcPct val="0"/>
        </a:spcAft>
        <a:defRPr sz="20100">
          <a:solidFill>
            <a:schemeClr val="tx2"/>
          </a:solidFill>
          <a:latin typeface="Arial" charset="0"/>
        </a:defRPr>
      </a:lvl8pPr>
      <a:lvl9pPr marL="1828800" algn="ctr" defTabSz="4179888" rtl="0" fontAlgn="base">
        <a:spcBef>
          <a:spcPct val="0"/>
        </a:spcBef>
        <a:spcAft>
          <a:spcPct val="0"/>
        </a:spcAft>
        <a:defRPr sz="20100">
          <a:solidFill>
            <a:schemeClr val="tx2"/>
          </a:solidFill>
          <a:latin typeface="Arial" charset="0"/>
        </a:defRPr>
      </a:lvl9pPr>
    </p:titleStyle>
    <p:bodyStyle>
      <a:lvl1pPr marL="1566863" indent="-1566863" algn="l" defTabSz="4179888" rtl="0" eaLnBrk="0" fontAlgn="base" hangingPunct="0">
        <a:spcBef>
          <a:spcPct val="20000"/>
        </a:spcBef>
        <a:spcAft>
          <a:spcPct val="0"/>
        </a:spcAft>
        <a:buChar char="•"/>
        <a:defRPr sz="14600">
          <a:solidFill>
            <a:schemeClr val="tx1"/>
          </a:solidFill>
          <a:latin typeface="+mn-lt"/>
          <a:ea typeface="+mn-ea"/>
          <a:cs typeface="+mn-cs"/>
        </a:defRPr>
      </a:lvl1pPr>
      <a:lvl2pPr marL="3395663" indent="-1304925" algn="l" defTabSz="4179888" rtl="0" eaLnBrk="0" fontAlgn="base" hangingPunct="0">
        <a:spcBef>
          <a:spcPct val="20000"/>
        </a:spcBef>
        <a:spcAft>
          <a:spcPct val="0"/>
        </a:spcAft>
        <a:buChar char="–"/>
        <a:defRPr sz="12800">
          <a:solidFill>
            <a:schemeClr val="tx1"/>
          </a:solidFill>
          <a:latin typeface="+mn-lt"/>
        </a:defRPr>
      </a:lvl2pPr>
      <a:lvl3pPr marL="5224463" indent="-1044575" algn="l" defTabSz="4179888" rtl="0" eaLnBrk="0" fontAlgn="base" hangingPunct="0">
        <a:spcBef>
          <a:spcPct val="20000"/>
        </a:spcBef>
        <a:spcAft>
          <a:spcPct val="0"/>
        </a:spcAft>
        <a:buChar char="•"/>
        <a:defRPr sz="11000">
          <a:solidFill>
            <a:schemeClr val="tx1"/>
          </a:solidFill>
          <a:latin typeface="+mn-lt"/>
        </a:defRPr>
      </a:lvl3pPr>
      <a:lvl4pPr marL="7315200" indent="-1044575" algn="l" defTabSz="4179888" rtl="0" eaLnBrk="0" fontAlgn="base" hangingPunct="0">
        <a:spcBef>
          <a:spcPct val="20000"/>
        </a:spcBef>
        <a:spcAft>
          <a:spcPct val="0"/>
        </a:spcAft>
        <a:buChar char="–"/>
        <a:defRPr sz="9100">
          <a:solidFill>
            <a:schemeClr val="tx1"/>
          </a:solidFill>
          <a:latin typeface="+mn-lt"/>
        </a:defRPr>
      </a:lvl4pPr>
      <a:lvl5pPr marL="9405938" indent="-1046163" algn="l" defTabSz="4179888" rtl="0" eaLnBrk="0" fontAlgn="base" hangingPunct="0">
        <a:spcBef>
          <a:spcPct val="20000"/>
        </a:spcBef>
        <a:spcAft>
          <a:spcPct val="0"/>
        </a:spcAft>
        <a:buChar char="»"/>
        <a:defRPr sz="9100">
          <a:solidFill>
            <a:schemeClr val="tx1"/>
          </a:solidFill>
          <a:latin typeface="+mn-lt"/>
        </a:defRPr>
      </a:lvl5pPr>
      <a:lvl6pPr marL="9863138" indent="-1046163" algn="l" defTabSz="4179888" rtl="0" fontAlgn="base">
        <a:spcBef>
          <a:spcPct val="20000"/>
        </a:spcBef>
        <a:spcAft>
          <a:spcPct val="0"/>
        </a:spcAft>
        <a:buChar char="»"/>
        <a:defRPr sz="9100">
          <a:solidFill>
            <a:schemeClr val="tx1"/>
          </a:solidFill>
          <a:latin typeface="+mn-lt"/>
        </a:defRPr>
      </a:lvl6pPr>
      <a:lvl7pPr marL="10320338" indent="-1046163" algn="l" defTabSz="4179888" rtl="0" fontAlgn="base">
        <a:spcBef>
          <a:spcPct val="20000"/>
        </a:spcBef>
        <a:spcAft>
          <a:spcPct val="0"/>
        </a:spcAft>
        <a:buChar char="»"/>
        <a:defRPr sz="9100">
          <a:solidFill>
            <a:schemeClr val="tx1"/>
          </a:solidFill>
          <a:latin typeface="+mn-lt"/>
        </a:defRPr>
      </a:lvl7pPr>
      <a:lvl8pPr marL="10777538" indent="-1046163" algn="l" defTabSz="4179888" rtl="0" fontAlgn="base">
        <a:spcBef>
          <a:spcPct val="20000"/>
        </a:spcBef>
        <a:spcAft>
          <a:spcPct val="0"/>
        </a:spcAft>
        <a:buChar char="»"/>
        <a:defRPr sz="9100">
          <a:solidFill>
            <a:schemeClr val="tx1"/>
          </a:solidFill>
          <a:latin typeface="+mn-lt"/>
        </a:defRPr>
      </a:lvl8pPr>
      <a:lvl9pPr marL="11234738" indent="-1046163" algn="l" defTabSz="4179888" rtl="0" fontAlgn="base">
        <a:spcBef>
          <a:spcPct val="20000"/>
        </a:spcBef>
        <a:spcAft>
          <a:spcPct val="0"/>
        </a:spcAft>
        <a:buChar char="»"/>
        <a:defRPr sz="9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1000"/>
            <a:lum/>
          </a:blip>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991600" y="655638"/>
            <a:ext cx="23469600" cy="3717925"/>
          </a:xfrm>
        </p:spPr>
        <p:txBody>
          <a:bodyPr/>
          <a:lstStyle/>
          <a:p>
            <a:pPr eaLnBrk="1" hangingPunct="1">
              <a:defRPr/>
            </a:pPr>
            <a:r>
              <a:rPr lang="en-US" sz="8800" b="1" dirty="0" smtClean="0">
                <a:solidFill>
                  <a:schemeClr val="tx1"/>
                </a:solidFill>
                <a:effectLst>
                  <a:outerShdw blurRad="38100" dist="38100" dir="2700000" algn="tl">
                    <a:srgbClr val="C0C0C0"/>
                  </a:outerShdw>
                </a:effectLst>
                <a:latin typeface="Helvetica"/>
                <a:cs typeface="Helvetica"/>
              </a:rPr>
              <a:t>Civic Engagement in Action: </a:t>
            </a:r>
            <a:r>
              <a:rPr lang="en-US" sz="7300" b="1" dirty="0" smtClean="0">
                <a:solidFill>
                  <a:schemeClr val="tx1"/>
                </a:solidFill>
                <a:effectLst>
                  <a:outerShdw blurRad="38100" dist="38100" dir="2700000" algn="tl">
                    <a:srgbClr val="C0C0C0"/>
                  </a:outerShdw>
                </a:effectLst>
                <a:latin typeface="Helvetica"/>
                <a:cs typeface="Helvetica"/>
              </a:rPr>
              <a:t/>
            </a:r>
            <a:br>
              <a:rPr lang="en-US" sz="7300" b="1" dirty="0" smtClean="0">
                <a:solidFill>
                  <a:schemeClr val="tx1"/>
                </a:solidFill>
                <a:effectLst>
                  <a:outerShdw blurRad="38100" dist="38100" dir="2700000" algn="tl">
                    <a:srgbClr val="C0C0C0"/>
                  </a:outerShdw>
                </a:effectLst>
                <a:latin typeface="Helvetica"/>
                <a:cs typeface="Helvetica"/>
              </a:rPr>
            </a:br>
            <a:r>
              <a:rPr lang="en-US" sz="8400" b="1" dirty="0" smtClean="0">
                <a:solidFill>
                  <a:schemeClr val="tx1"/>
                </a:solidFill>
                <a:effectLst>
                  <a:outerShdw blurRad="38100" dist="38100" dir="2700000" algn="tl">
                    <a:srgbClr val="C0C0C0"/>
                  </a:outerShdw>
                </a:effectLst>
                <a:latin typeface="Helvetica"/>
                <a:cs typeface="Helvetica"/>
              </a:rPr>
              <a:t>Human Physiology Community Education</a:t>
            </a:r>
            <a:r>
              <a:rPr lang="en-US" sz="7300" b="1" dirty="0" smtClean="0">
                <a:solidFill>
                  <a:schemeClr val="tx1"/>
                </a:solidFill>
                <a:effectLst>
                  <a:outerShdw blurRad="38100" dist="38100" dir="2700000" algn="tl">
                    <a:srgbClr val="C0C0C0"/>
                  </a:outerShdw>
                </a:effectLst>
                <a:latin typeface="Helvetica"/>
                <a:cs typeface="Helvetica"/>
              </a:rPr>
              <a:t/>
            </a:r>
            <a:br>
              <a:rPr lang="en-US" sz="7300" b="1" dirty="0" smtClean="0">
                <a:solidFill>
                  <a:schemeClr val="tx1"/>
                </a:solidFill>
                <a:effectLst>
                  <a:outerShdw blurRad="38100" dist="38100" dir="2700000" algn="tl">
                    <a:srgbClr val="C0C0C0"/>
                  </a:outerShdw>
                </a:effectLst>
                <a:latin typeface="Helvetica"/>
                <a:cs typeface="Helvetica"/>
              </a:rPr>
            </a:br>
            <a:r>
              <a:rPr lang="en-US" sz="5400" b="1" dirty="0" smtClean="0">
                <a:solidFill>
                  <a:schemeClr val="tx1"/>
                </a:solidFill>
                <a:effectLst>
                  <a:outerShdw blurRad="38100" dist="38100" dir="2700000" algn="tl">
                    <a:srgbClr val="C0C0C0"/>
                  </a:outerShdw>
                </a:effectLst>
                <a:latin typeface="Helvetica"/>
                <a:cs typeface="Helvetica"/>
              </a:rPr>
              <a:t>Sasha </a:t>
            </a:r>
            <a:r>
              <a:rPr lang="en-US" sz="5400" b="1" dirty="0" err="1" smtClean="0">
                <a:solidFill>
                  <a:schemeClr val="tx1"/>
                </a:solidFill>
                <a:effectLst>
                  <a:outerShdw blurRad="38100" dist="38100" dir="2700000" algn="tl">
                    <a:srgbClr val="C0C0C0"/>
                  </a:outerShdw>
                </a:effectLst>
                <a:latin typeface="Helvetica"/>
                <a:cs typeface="Helvetica"/>
              </a:rPr>
              <a:t>Volgamore</a:t>
            </a:r>
            <a:r>
              <a:rPr lang="en-US" sz="5400" b="1" dirty="0" smtClean="0">
                <a:solidFill>
                  <a:schemeClr val="tx1"/>
                </a:solidFill>
                <a:effectLst>
                  <a:outerShdw blurRad="38100" dist="38100" dir="2700000" algn="tl">
                    <a:srgbClr val="C0C0C0"/>
                  </a:outerShdw>
                </a:effectLst>
                <a:latin typeface="Helvetica"/>
                <a:cs typeface="Helvetica"/>
              </a:rPr>
              <a:t> and Kristen Mitchell</a:t>
            </a:r>
            <a:br>
              <a:rPr lang="en-US" sz="5400" b="1" dirty="0" smtClean="0">
                <a:solidFill>
                  <a:schemeClr val="tx1"/>
                </a:solidFill>
                <a:effectLst>
                  <a:outerShdw blurRad="38100" dist="38100" dir="2700000" algn="tl">
                    <a:srgbClr val="C0C0C0"/>
                  </a:outerShdw>
                </a:effectLst>
                <a:latin typeface="Helvetica"/>
                <a:cs typeface="Helvetica"/>
              </a:rPr>
            </a:br>
            <a:r>
              <a:rPr lang="en-US" sz="4400" b="1" dirty="0" smtClean="0">
                <a:solidFill>
                  <a:schemeClr val="tx1"/>
                </a:solidFill>
                <a:effectLst>
                  <a:outerShdw blurRad="38100" dist="38100" dir="2700000" algn="tl">
                    <a:srgbClr val="C0C0C0"/>
                  </a:outerShdw>
                </a:effectLst>
                <a:latin typeface="Helvetica"/>
                <a:cs typeface="Helvetica"/>
              </a:rPr>
              <a:t>Department of Biological Sciences, Boise State University</a:t>
            </a:r>
          </a:p>
        </p:txBody>
      </p:sp>
      <p:sp>
        <p:nvSpPr>
          <p:cNvPr id="2051" name="Text Box 189"/>
          <p:cNvSpPr txBox="1">
            <a:spLocks noChangeArrowheads="1"/>
          </p:cNvSpPr>
          <p:nvPr/>
        </p:nvSpPr>
        <p:spPr bwMode="auto">
          <a:xfrm>
            <a:off x="15486063" y="22928263"/>
            <a:ext cx="4994275" cy="347662"/>
          </a:xfrm>
          <a:prstGeom prst="rect">
            <a:avLst/>
          </a:prstGeom>
          <a:noFill/>
          <a:ln w="9525">
            <a:noFill/>
            <a:miter lim="800000"/>
            <a:headEnd/>
            <a:tailEnd/>
          </a:ln>
        </p:spPr>
        <p:txBody>
          <a:bodyPr lIns="73508" tIns="36754" rIns="73508" bIns="36754">
            <a:spAutoFit/>
          </a:bodyPr>
          <a:lstStyle/>
          <a:p>
            <a:pPr defTabSz="733425">
              <a:spcBef>
                <a:spcPct val="50000"/>
              </a:spcBef>
            </a:pPr>
            <a:endParaRPr lang="en-US" sz="1800" dirty="0"/>
          </a:p>
        </p:txBody>
      </p:sp>
      <p:sp>
        <p:nvSpPr>
          <p:cNvPr id="2052" name="Text Box 1156"/>
          <p:cNvSpPr txBox="1">
            <a:spLocks noChangeArrowheads="1"/>
          </p:cNvSpPr>
          <p:nvPr/>
        </p:nvSpPr>
        <p:spPr bwMode="auto">
          <a:xfrm>
            <a:off x="29197300" y="5486400"/>
            <a:ext cx="7502525" cy="347663"/>
          </a:xfrm>
          <a:prstGeom prst="rect">
            <a:avLst/>
          </a:prstGeom>
          <a:noFill/>
          <a:ln w="9525">
            <a:noFill/>
            <a:miter lim="800000"/>
            <a:headEnd/>
            <a:tailEnd/>
          </a:ln>
        </p:spPr>
        <p:txBody>
          <a:bodyPr lIns="73508" tIns="36754" rIns="73508" bIns="36754">
            <a:spAutoFit/>
          </a:bodyPr>
          <a:lstStyle/>
          <a:p>
            <a:pPr defTabSz="733425">
              <a:spcBef>
                <a:spcPct val="50000"/>
              </a:spcBef>
            </a:pPr>
            <a:endParaRPr lang="en-US" sz="1800" dirty="0"/>
          </a:p>
        </p:txBody>
      </p:sp>
      <p:pic>
        <p:nvPicPr>
          <p:cNvPr id="2054" name="Picture 1980" descr="logorevhorpc"/>
          <p:cNvPicPr preferRelativeResize="0">
            <a:picLocks noChangeArrowheads="1"/>
          </p:cNvPicPr>
          <p:nvPr/>
        </p:nvPicPr>
        <p:blipFill>
          <a:blip r:embed="rId4" cstate="print"/>
          <a:srcRect/>
          <a:stretch>
            <a:fillRect/>
          </a:stretch>
        </p:blipFill>
        <p:spPr bwMode="auto">
          <a:xfrm>
            <a:off x="33451800" y="1066800"/>
            <a:ext cx="5181600" cy="1981200"/>
          </a:xfrm>
          <a:prstGeom prst="rect">
            <a:avLst/>
          </a:prstGeom>
          <a:noFill/>
          <a:ln w="0" algn="in">
            <a:solidFill>
              <a:srgbClr val="FF9900"/>
            </a:solidFill>
            <a:miter lim="800000"/>
            <a:headEnd/>
            <a:tailEnd/>
          </a:ln>
        </p:spPr>
      </p:pic>
      <p:pic>
        <p:nvPicPr>
          <p:cNvPr id="2055" name="Picture 1984"/>
          <p:cNvPicPr>
            <a:picLocks noChangeAspect="1" noChangeArrowheads="1"/>
          </p:cNvPicPr>
          <p:nvPr/>
        </p:nvPicPr>
        <p:blipFill>
          <a:blip r:embed="rId5" cstate="print"/>
          <a:srcRect/>
          <a:stretch>
            <a:fillRect/>
          </a:stretch>
        </p:blipFill>
        <p:spPr bwMode="auto">
          <a:xfrm>
            <a:off x="914400" y="914400"/>
            <a:ext cx="4795576" cy="2057400"/>
          </a:xfrm>
          <a:prstGeom prst="rect">
            <a:avLst/>
          </a:prstGeom>
          <a:noFill/>
          <a:ln w="9525">
            <a:noFill/>
            <a:miter lim="800000"/>
            <a:headEnd/>
            <a:tailEnd/>
          </a:ln>
        </p:spPr>
      </p:pic>
      <p:cxnSp>
        <p:nvCxnSpPr>
          <p:cNvPr id="28" name="Straight Connector 27"/>
          <p:cNvCxnSpPr/>
          <p:nvPr/>
        </p:nvCxnSpPr>
        <p:spPr bwMode="auto">
          <a:xfrm>
            <a:off x="0" y="4724400"/>
            <a:ext cx="40233600" cy="152400"/>
          </a:xfrm>
          <a:prstGeom prst="line">
            <a:avLst/>
          </a:prstGeom>
          <a:solidFill>
            <a:srgbClr val="99CCFF"/>
          </a:solidFill>
          <a:ln w="0" cap="flat" cmpd="sng" algn="in">
            <a:noFill/>
            <a:prstDash val="solid"/>
            <a:round/>
            <a:headEnd type="none" w="med" len="med"/>
            <a:tailEnd type="none" w="med" len="med"/>
          </a:ln>
          <a:effectLst/>
          <a:scene3d>
            <a:camera prst="legacyPerspectiveBottomLeft"/>
            <a:lightRig rig="legacyFlat3" dir="t"/>
          </a:scene3d>
          <a:sp3d extrusionH="887400" prstMaterial="legacyMatte">
            <a:bevelT w="13500" h="13500" prst="angle"/>
            <a:bevelB w="13500" h="13500" prst="angle"/>
            <a:extrusionClr>
              <a:srgbClr val="99CCFF"/>
            </a:extrusionClr>
          </a:sp3d>
        </p:spPr>
      </p:cxnSp>
      <p:grpSp>
        <p:nvGrpSpPr>
          <p:cNvPr id="35" name="Group 34"/>
          <p:cNvGrpSpPr/>
          <p:nvPr/>
        </p:nvGrpSpPr>
        <p:grpSpPr>
          <a:xfrm>
            <a:off x="685800" y="18973800"/>
            <a:ext cx="7620000" cy="6019800"/>
            <a:chOff x="6172200" y="17727265"/>
            <a:chExt cx="8128000" cy="6648773"/>
          </a:xfrm>
        </p:grpSpPr>
        <p:pic>
          <p:nvPicPr>
            <p:cNvPr id="19" name="Picture 18" descr="SL Borah.jpg"/>
            <p:cNvPicPr>
              <a:picLocks noChangeAspect="1"/>
            </p:cNvPicPr>
            <p:nvPr/>
          </p:nvPicPr>
          <p:blipFill>
            <a:blip r:embed="rId6" cstate="print"/>
            <a:stretch>
              <a:fillRect/>
            </a:stretch>
          </p:blipFill>
          <p:spPr>
            <a:xfrm>
              <a:off x="6172200" y="17727265"/>
              <a:ext cx="8128000" cy="6648773"/>
            </a:xfrm>
            <a:prstGeom prst="rect">
              <a:avLst/>
            </a:prstGeom>
            <a:ln>
              <a:noFill/>
            </a:ln>
            <a:effectLst>
              <a:softEdge rad="112500"/>
            </a:effectLst>
          </p:spPr>
        </p:pic>
        <p:sp>
          <p:nvSpPr>
            <p:cNvPr id="32" name="TextBox 31"/>
            <p:cNvSpPr txBox="1"/>
            <p:nvPr/>
          </p:nvSpPr>
          <p:spPr>
            <a:xfrm>
              <a:off x="6223238" y="23545800"/>
              <a:ext cx="8001000" cy="708669"/>
            </a:xfrm>
            <a:prstGeom prst="rect">
              <a:avLst/>
            </a:prstGeom>
            <a:solidFill>
              <a:schemeClr val="bg1"/>
            </a:solidFill>
            <a:ln>
              <a:solidFill>
                <a:srgbClr val="C00000"/>
              </a:solidFill>
            </a:ln>
          </p:spPr>
          <p:txBody>
            <a:bodyPr wrap="square" rtlCol="0">
              <a:spAutoFit/>
            </a:bodyPr>
            <a:lstStyle/>
            <a:p>
              <a:pPr algn="ctr"/>
              <a:r>
                <a:rPr lang="en-US" sz="3200" dirty="0" smtClean="0">
                  <a:latin typeface="Helvetica"/>
                  <a:cs typeface="Helvetica"/>
                </a:rPr>
                <a:t>Z401 Service Learning Students</a:t>
              </a:r>
              <a:endParaRPr lang="en-US" sz="3200" dirty="0">
                <a:latin typeface="Helvetica"/>
                <a:cs typeface="Helvetica"/>
              </a:endParaRPr>
            </a:p>
          </p:txBody>
        </p:sp>
      </p:grpSp>
      <p:sp>
        <p:nvSpPr>
          <p:cNvPr id="36" name="TextBox 35"/>
          <p:cNvSpPr txBox="1"/>
          <p:nvPr/>
        </p:nvSpPr>
        <p:spPr>
          <a:xfrm>
            <a:off x="685800" y="10744200"/>
            <a:ext cx="12573000" cy="7417415"/>
          </a:xfrm>
          <a:prstGeom prst="rect">
            <a:avLst/>
          </a:prstGeom>
          <a:noFill/>
          <a:ln>
            <a:noFill/>
          </a:ln>
        </p:spPr>
        <p:txBody>
          <a:bodyPr wrap="square" rtlCol="0">
            <a:spAutoFit/>
          </a:bodyPr>
          <a:lstStyle/>
          <a:p>
            <a:pPr algn="just"/>
            <a:r>
              <a:rPr lang="en-US" sz="2800" dirty="0" smtClean="0">
                <a:latin typeface="Helvetica"/>
                <a:cs typeface="Helvetica"/>
              </a:rPr>
              <a:t>People are bombarded with health information on a daily basis. Every day there seem to be new diet and exercise trends that claim to guarantee health success for the average person. We believe that having a basic understanding of human physiology may steer people towards making informed choices and motivate them to choose a healthy lifestyle.</a:t>
            </a:r>
          </a:p>
          <a:p>
            <a:pPr algn="just"/>
            <a:endParaRPr lang="en-US" sz="2800" dirty="0" smtClean="0">
              <a:latin typeface="Helvetica"/>
              <a:cs typeface="Helvetica"/>
            </a:endParaRPr>
          </a:p>
          <a:p>
            <a:pPr algn="just"/>
            <a:r>
              <a:rPr lang="en-US" sz="2800" dirty="0" smtClean="0">
                <a:latin typeface="Helvetica"/>
                <a:cs typeface="Helvetica"/>
              </a:rPr>
              <a:t>The purpose of our project was to educate community members of all age groups to provide them with a basic knowledge of the fundamental workings of the human body, with specific emphasis on skeletal muscle physiology and cardiovascular physiology. It is our hope that members of our target audiences will use this information for future self-directed inquiries into human physiology with regard to their own bodies.</a:t>
            </a:r>
          </a:p>
          <a:p>
            <a:pPr algn="just"/>
            <a:endParaRPr lang="en-US" sz="2800" dirty="0" smtClean="0">
              <a:latin typeface="Helvetica"/>
              <a:cs typeface="Helvetica"/>
            </a:endParaRPr>
          </a:p>
          <a:p>
            <a:pPr algn="just"/>
            <a:r>
              <a:rPr lang="en-US" sz="2800" dirty="0" smtClean="0">
                <a:latin typeface="Helvetica"/>
                <a:cs typeface="Helvetica"/>
              </a:rPr>
              <a:t>Regardless of their age, everyone can decide to eat healthier and live a more active lifestyle.  With the knowledge we provided the community, we hope they will appreciate that a healthy lifestyle is paramount to maintaining optimal functions of the major organ systems.  	</a:t>
            </a:r>
          </a:p>
        </p:txBody>
      </p:sp>
      <p:sp>
        <p:nvSpPr>
          <p:cNvPr id="42" name="TextBox 41"/>
          <p:cNvSpPr txBox="1"/>
          <p:nvPr/>
        </p:nvSpPr>
        <p:spPr>
          <a:xfrm>
            <a:off x="685800" y="6536569"/>
            <a:ext cx="12420600" cy="2455031"/>
          </a:xfrm>
          <a:prstGeom prst="rect">
            <a:avLst/>
          </a:prstGeom>
          <a:noFill/>
          <a:ln>
            <a:noFill/>
          </a:ln>
        </p:spPr>
        <p:txBody>
          <a:bodyPr wrap="square" rtlCol="0">
            <a:spAutoFit/>
          </a:bodyPr>
          <a:lstStyle/>
          <a:p>
            <a:pPr algn="just" defTabSz="735013">
              <a:lnSpc>
                <a:spcPct val="110000"/>
              </a:lnSpc>
            </a:pPr>
            <a:r>
              <a:rPr lang="en-US" sz="2800" b="1" dirty="0" smtClean="0">
                <a:latin typeface="Helvetica"/>
                <a:cs typeface="Helvetica"/>
              </a:rPr>
              <a:t>CLASS:</a:t>
            </a:r>
            <a:r>
              <a:rPr lang="en-US" sz="2800" dirty="0" smtClean="0">
                <a:latin typeface="Helvetica"/>
                <a:cs typeface="Helvetica"/>
              </a:rPr>
              <a:t>  Human Physiology (ZOOL 401) Fall 2010</a:t>
            </a:r>
          </a:p>
          <a:p>
            <a:pPr algn="just" defTabSz="735013">
              <a:lnSpc>
                <a:spcPct val="110000"/>
              </a:lnSpc>
            </a:pPr>
            <a:r>
              <a:rPr lang="en-US" sz="2800" b="1" dirty="0" smtClean="0">
                <a:latin typeface="Helvetica"/>
                <a:cs typeface="Helvetica"/>
              </a:rPr>
              <a:t>INSTRUCTOR:</a:t>
            </a:r>
            <a:r>
              <a:rPr lang="en-US" sz="2800" dirty="0" smtClean="0">
                <a:latin typeface="Helvetica"/>
                <a:cs typeface="Helvetica"/>
              </a:rPr>
              <a:t>  Dr. Kristen Mitchell</a:t>
            </a:r>
          </a:p>
          <a:p>
            <a:pPr algn="just" defTabSz="735013">
              <a:lnSpc>
                <a:spcPct val="110000"/>
              </a:lnSpc>
            </a:pPr>
            <a:r>
              <a:rPr lang="en-US" sz="2800" b="1" dirty="0" smtClean="0">
                <a:latin typeface="Helvetica"/>
                <a:cs typeface="Helvetica"/>
              </a:rPr>
              <a:t>PURPOSE</a:t>
            </a:r>
            <a:r>
              <a:rPr lang="en-US" sz="2800" dirty="0" smtClean="0">
                <a:latin typeface="Helvetica"/>
                <a:cs typeface="Helvetica"/>
              </a:rPr>
              <a:t>: To encourage community members to become responsible for their own health by providing them with relevant scientific information based on topics covered in ZOOL 401.</a:t>
            </a:r>
            <a:endParaRPr lang="en-US" sz="2800" dirty="0">
              <a:latin typeface="Helvetica"/>
              <a:cs typeface="Helvetica"/>
            </a:endParaRPr>
          </a:p>
        </p:txBody>
      </p:sp>
      <p:grpSp>
        <p:nvGrpSpPr>
          <p:cNvPr id="34" name="Group 33"/>
          <p:cNvGrpSpPr/>
          <p:nvPr/>
        </p:nvGrpSpPr>
        <p:grpSpPr>
          <a:xfrm>
            <a:off x="32056346" y="9982201"/>
            <a:ext cx="7262854" cy="4561821"/>
            <a:chOff x="30480000" y="24612600"/>
            <a:chExt cx="8610600" cy="5391489"/>
          </a:xfrm>
        </p:grpSpPr>
        <p:pic>
          <p:nvPicPr>
            <p:cNvPr id="20" name="Picture 19" descr="DSC00095.jpg"/>
            <p:cNvPicPr>
              <a:picLocks noChangeAspect="1"/>
            </p:cNvPicPr>
            <p:nvPr/>
          </p:nvPicPr>
          <p:blipFill>
            <a:blip r:embed="rId7" cstate="print"/>
            <a:srcRect t="19484" r="5645" b="7163"/>
            <a:stretch>
              <a:fillRect/>
            </a:stretch>
          </p:blipFill>
          <p:spPr>
            <a:xfrm>
              <a:off x="30480000" y="24612600"/>
              <a:ext cx="8610600" cy="5105400"/>
            </a:xfrm>
            <a:prstGeom prst="rect">
              <a:avLst/>
            </a:prstGeom>
            <a:ln>
              <a:solidFill>
                <a:srgbClr val="FF3A4B"/>
              </a:solidFill>
            </a:ln>
            <a:effectLst>
              <a:softEdge rad="112500"/>
            </a:effectLst>
          </p:spPr>
        </p:pic>
        <p:sp>
          <p:nvSpPr>
            <p:cNvPr id="30" name="TextBox 29"/>
            <p:cNvSpPr txBox="1"/>
            <p:nvPr/>
          </p:nvSpPr>
          <p:spPr>
            <a:xfrm>
              <a:off x="30508281" y="29385710"/>
              <a:ext cx="8582319" cy="618379"/>
            </a:xfrm>
            <a:prstGeom prst="rect">
              <a:avLst/>
            </a:prstGeom>
            <a:solidFill>
              <a:schemeClr val="bg1"/>
            </a:solidFill>
            <a:ln>
              <a:solidFill>
                <a:srgbClr val="C00000"/>
              </a:solidFill>
            </a:ln>
          </p:spPr>
          <p:txBody>
            <a:bodyPr wrap="square" rtlCol="0">
              <a:spAutoFit/>
            </a:bodyPr>
            <a:lstStyle/>
            <a:p>
              <a:pPr algn="ctr"/>
              <a:r>
                <a:rPr lang="en-US" sz="2800" dirty="0" smtClean="0"/>
                <a:t>Life-Size Muscle Contraction Model</a:t>
              </a:r>
              <a:endParaRPr lang="en-US" sz="2800" dirty="0"/>
            </a:p>
          </p:txBody>
        </p:sp>
      </p:grpSp>
      <p:grpSp>
        <p:nvGrpSpPr>
          <p:cNvPr id="33" name="Group 32"/>
          <p:cNvGrpSpPr/>
          <p:nvPr/>
        </p:nvGrpSpPr>
        <p:grpSpPr>
          <a:xfrm>
            <a:off x="32385000" y="4419599"/>
            <a:ext cx="7086600" cy="4723673"/>
            <a:chOff x="28194000" y="12239223"/>
            <a:chExt cx="8229600" cy="6565672"/>
          </a:xfrm>
        </p:grpSpPr>
        <p:pic>
          <p:nvPicPr>
            <p:cNvPr id="27" name="Picture 26" descr="DSC00097.jpg"/>
            <p:cNvPicPr>
              <a:picLocks noChangeAspect="1"/>
            </p:cNvPicPr>
            <p:nvPr/>
          </p:nvPicPr>
          <p:blipFill>
            <a:blip r:embed="rId8" cstate="print"/>
            <a:stretch>
              <a:fillRect/>
            </a:stretch>
          </p:blipFill>
          <p:spPr>
            <a:xfrm>
              <a:off x="28270200" y="12239223"/>
              <a:ext cx="8128000" cy="6096000"/>
            </a:xfrm>
            <a:prstGeom prst="rect">
              <a:avLst/>
            </a:prstGeom>
            <a:ln>
              <a:solidFill>
                <a:srgbClr val="FF3A4B"/>
              </a:solidFill>
            </a:ln>
            <a:effectLst>
              <a:softEdge rad="112500"/>
            </a:effectLst>
          </p:spPr>
        </p:pic>
        <p:sp>
          <p:nvSpPr>
            <p:cNvPr id="31" name="TextBox 30"/>
            <p:cNvSpPr txBox="1"/>
            <p:nvPr/>
          </p:nvSpPr>
          <p:spPr>
            <a:xfrm>
              <a:off x="28194000" y="18077645"/>
              <a:ext cx="8229600" cy="727250"/>
            </a:xfrm>
            <a:prstGeom prst="rect">
              <a:avLst/>
            </a:prstGeom>
            <a:solidFill>
              <a:schemeClr val="bg1"/>
            </a:solidFill>
            <a:ln>
              <a:solidFill>
                <a:srgbClr val="C00000"/>
              </a:solidFill>
            </a:ln>
          </p:spPr>
          <p:txBody>
            <a:bodyPr wrap="square" rtlCol="0">
              <a:spAutoFit/>
            </a:bodyPr>
            <a:lstStyle/>
            <a:p>
              <a:pPr algn="ctr"/>
              <a:r>
                <a:rPr lang="en-US" sz="2800" dirty="0" smtClean="0"/>
                <a:t>Muscles in Action</a:t>
              </a:r>
              <a:endParaRPr lang="en-US" sz="2800" dirty="0"/>
            </a:p>
          </p:txBody>
        </p:sp>
      </p:grpSp>
      <p:pic>
        <p:nvPicPr>
          <p:cNvPr id="37" name="Picture 36" descr="YMCA.JPG"/>
          <p:cNvPicPr>
            <a:picLocks noChangeAspect="1"/>
          </p:cNvPicPr>
          <p:nvPr/>
        </p:nvPicPr>
        <p:blipFill>
          <a:blip r:embed="rId9" cstate="print"/>
          <a:stretch>
            <a:fillRect/>
          </a:stretch>
        </p:blipFill>
        <p:spPr>
          <a:xfrm>
            <a:off x="30480000" y="8915400"/>
            <a:ext cx="1641021" cy="1981200"/>
          </a:xfrm>
          <a:prstGeom prst="rect">
            <a:avLst/>
          </a:prstGeom>
          <a:ln>
            <a:noFill/>
          </a:ln>
          <a:effectLst>
            <a:softEdge rad="112500"/>
          </a:effectLst>
        </p:spPr>
      </p:pic>
      <p:pic>
        <p:nvPicPr>
          <p:cNvPr id="51" name="Picture 50" descr="DSC03473.JPG"/>
          <p:cNvPicPr>
            <a:picLocks noChangeAspect="1"/>
          </p:cNvPicPr>
          <p:nvPr/>
        </p:nvPicPr>
        <p:blipFill>
          <a:blip r:embed="rId10" cstate="print"/>
          <a:srcRect l="9559" t="28922" r="1838" b="8823"/>
          <a:stretch>
            <a:fillRect/>
          </a:stretch>
        </p:blipFill>
        <p:spPr>
          <a:xfrm>
            <a:off x="24307800" y="5105400"/>
            <a:ext cx="6817895" cy="3048000"/>
          </a:xfrm>
          <a:prstGeom prst="rect">
            <a:avLst/>
          </a:prstGeom>
          <a:ln>
            <a:noFill/>
          </a:ln>
          <a:effectLst>
            <a:softEdge rad="112500"/>
          </a:effectLst>
        </p:spPr>
      </p:pic>
      <p:grpSp>
        <p:nvGrpSpPr>
          <p:cNvPr id="53" name="Group 52"/>
          <p:cNvGrpSpPr/>
          <p:nvPr/>
        </p:nvGrpSpPr>
        <p:grpSpPr>
          <a:xfrm>
            <a:off x="24688800" y="8763000"/>
            <a:ext cx="5486400" cy="5791200"/>
            <a:chOff x="24231600" y="11963400"/>
            <a:chExt cx="5486400" cy="5962874"/>
          </a:xfrm>
        </p:grpSpPr>
        <p:pic>
          <p:nvPicPr>
            <p:cNvPr id="41" name="Picture 40" descr="DSC03478.JPG"/>
            <p:cNvPicPr>
              <a:picLocks noChangeAspect="1"/>
            </p:cNvPicPr>
            <p:nvPr/>
          </p:nvPicPr>
          <p:blipFill>
            <a:blip r:embed="rId11" cstate="print"/>
            <a:srcRect l="20221" t="5882" r="14338"/>
            <a:stretch>
              <a:fillRect/>
            </a:stretch>
          </p:blipFill>
          <p:spPr>
            <a:xfrm>
              <a:off x="24231600" y="11963400"/>
              <a:ext cx="5486400" cy="5917915"/>
            </a:xfrm>
            <a:prstGeom prst="rect">
              <a:avLst/>
            </a:prstGeom>
            <a:ln>
              <a:solidFill>
                <a:srgbClr val="C00000"/>
              </a:solidFill>
            </a:ln>
            <a:effectLst>
              <a:softEdge rad="112500"/>
            </a:effectLst>
          </p:spPr>
        </p:pic>
        <p:sp>
          <p:nvSpPr>
            <p:cNvPr id="43" name="TextBox 42"/>
            <p:cNvSpPr txBox="1"/>
            <p:nvPr/>
          </p:nvSpPr>
          <p:spPr>
            <a:xfrm>
              <a:off x="24231600" y="17413624"/>
              <a:ext cx="5486400" cy="512650"/>
            </a:xfrm>
            <a:prstGeom prst="rect">
              <a:avLst/>
            </a:prstGeom>
            <a:solidFill>
              <a:schemeClr val="bg1"/>
            </a:solidFill>
            <a:ln>
              <a:solidFill>
                <a:srgbClr val="C00000"/>
              </a:solidFill>
            </a:ln>
          </p:spPr>
          <p:txBody>
            <a:bodyPr wrap="square" rtlCol="0">
              <a:spAutoFit/>
            </a:bodyPr>
            <a:lstStyle/>
            <a:p>
              <a:pPr algn="ctr"/>
              <a:r>
                <a:rPr lang="en-US" sz="2800" dirty="0" smtClean="0"/>
                <a:t>YMCA Senior Citizens</a:t>
              </a:r>
              <a:endParaRPr lang="en-US" sz="2800" dirty="0"/>
            </a:p>
          </p:txBody>
        </p:sp>
      </p:grpSp>
      <p:grpSp>
        <p:nvGrpSpPr>
          <p:cNvPr id="52" name="Group 51"/>
          <p:cNvGrpSpPr/>
          <p:nvPr/>
        </p:nvGrpSpPr>
        <p:grpSpPr>
          <a:xfrm>
            <a:off x="15392400" y="5410200"/>
            <a:ext cx="6694868" cy="4876800"/>
            <a:chOff x="14249400" y="9296400"/>
            <a:chExt cx="8371268" cy="5715000"/>
          </a:xfrm>
        </p:grpSpPr>
        <p:pic>
          <p:nvPicPr>
            <p:cNvPr id="21" name="Picture 20" descr="DSC00101.jpg"/>
            <p:cNvPicPr>
              <a:picLocks noChangeAspect="1"/>
            </p:cNvPicPr>
            <p:nvPr/>
          </p:nvPicPr>
          <p:blipFill>
            <a:blip r:embed="rId12" cstate="print"/>
            <a:srcRect t="7737" r="6306"/>
            <a:stretch>
              <a:fillRect/>
            </a:stretch>
          </p:blipFill>
          <p:spPr>
            <a:xfrm>
              <a:off x="14249400" y="9296400"/>
              <a:ext cx="8371268" cy="5715000"/>
            </a:xfrm>
            <a:prstGeom prst="rect">
              <a:avLst/>
            </a:prstGeom>
            <a:ln>
              <a:solidFill>
                <a:srgbClr val="C00000"/>
              </a:solidFill>
            </a:ln>
            <a:effectLst>
              <a:softEdge rad="112500"/>
            </a:effectLst>
          </p:spPr>
        </p:pic>
        <p:sp>
          <p:nvSpPr>
            <p:cNvPr id="44" name="TextBox 43"/>
            <p:cNvSpPr txBox="1"/>
            <p:nvPr/>
          </p:nvSpPr>
          <p:spPr>
            <a:xfrm>
              <a:off x="14249400" y="14297025"/>
              <a:ext cx="8289407" cy="613148"/>
            </a:xfrm>
            <a:prstGeom prst="rect">
              <a:avLst/>
            </a:prstGeom>
            <a:solidFill>
              <a:schemeClr val="bg1"/>
            </a:solidFill>
            <a:ln>
              <a:solidFill>
                <a:srgbClr val="C00000"/>
              </a:solidFill>
            </a:ln>
          </p:spPr>
          <p:txBody>
            <a:bodyPr wrap="square" rtlCol="0">
              <a:spAutoFit/>
            </a:bodyPr>
            <a:lstStyle/>
            <a:p>
              <a:pPr algn="ctr"/>
              <a:r>
                <a:rPr lang="en-US" sz="2800" dirty="0" smtClean="0"/>
                <a:t>YMCA Children</a:t>
              </a:r>
              <a:endParaRPr lang="en-US" sz="2800" dirty="0"/>
            </a:p>
          </p:txBody>
        </p:sp>
      </p:grpSp>
      <p:sp>
        <p:nvSpPr>
          <p:cNvPr id="45" name="TextBox 44"/>
          <p:cNvSpPr txBox="1"/>
          <p:nvPr/>
        </p:nvSpPr>
        <p:spPr>
          <a:xfrm>
            <a:off x="685800" y="5715000"/>
            <a:ext cx="12420600" cy="646331"/>
          </a:xfrm>
          <a:prstGeom prst="rect">
            <a:avLst/>
          </a:prstGeom>
          <a:solidFill>
            <a:srgbClr val="CC0000"/>
          </a:solidFill>
        </p:spPr>
        <p:txBody>
          <a:bodyPr wrap="square" rtlCol="0">
            <a:spAutoFit/>
          </a:bodyPr>
          <a:lstStyle/>
          <a:p>
            <a:pPr algn="ctr"/>
            <a:r>
              <a:rPr lang="en-US" sz="3600" b="1" dirty="0" smtClean="0">
                <a:solidFill>
                  <a:schemeClr val="bg1"/>
                </a:solidFill>
                <a:latin typeface="Helvetica"/>
                <a:cs typeface="Helvetica"/>
              </a:rPr>
              <a:t>Overview</a:t>
            </a:r>
            <a:endParaRPr lang="en-US" sz="3600" b="1" dirty="0">
              <a:solidFill>
                <a:schemeClr val="bg1"/>
              </a:solidFill>
              <a:latin typeface="Helvetica"/>
              <a:cs typeface="Helvetica"/>
            </a:endParaRPr>
          </a:p>
        </p:txBody>
      </p:sp>
      <p:sp>
        <p:nvSpPr>
          <p:cNvPr id="46" name="TextBox 45"/>
          <p:cNvSpPr txBox="1"/>
          <p:nvPr/>
        </p:nvSpPr>
        <p:spPr>
          <a:xfrm>
            <a:off x="685800" y="9982200"/>
            <a:ext cx="12496800" cy="646331"/>
          </a:xfrm>
          <a:prstGeom prst="rect">
            <a:avLst/>
          </a:prstGeom>
          <a:solidFill>
            <a:srgbClr val="CC0000"/>
          </a:solidFill>
        </p:spPr>
        <p:txBody>
          <a:bodyPr wrap="square" rtlCol="0">
            <a:spAutoFit/>
          </a:bodyPr>
          <a:lstStyle/>
          <a:p>
            <a:pPr algn="ctr"/>
            <a:r>
              <a:rPr lang="en-US" sz="3600" b="1" dirty="0" smtClean="0">
                <a:solidFill>
                  <a:schemeClr val="bg1"/>
                </a:solidFill>
                <a:latin typeface="Helvetica"/>
                <a:cs typeface="Helvetica"/>
              </a:rPr>
              <a:t>Introduction</a:t>
            </a:r>
            <a:endParaRPr lang="en-US" sz="3600" b="1" dirty="0">
              <a:solidFill>
                <a:schemeClr val="bg1"/>
              </a:solidFill>
              <a:latin typeface="Helvetica"/>
              <a:cs typeface="Helvetica"/>
            </a:endParaRPr>
          </a:p>
        </p:txBody>
      </p:sp>
      <p:sp>
        <p:nvSpPr>
          <p:cNvPr id="47" name="TextBox 46"/>
          <p:cNvSpPr txBox="1"/>
          <p:nvPr/>
        </p:nvSpPr>
        <p:spPr>
          <a:xfrm>
            <a:off x="24612600" y="14935200"/>
            <a:ext cx="14782800" cy="646331"/>
          </a:xfrm>
          <a:prstGeom prst="rect">
            <a:avLst/>
          </a:prstGeom>
          <a:solidFill>
            <a:srgbClr val="CC0000"/>
          </a:solidFill>
        </p:spPr>
        <p:txBody>
          <a:bodyPr wrap="square" rtlCol="0">
            <a:spAutoFit/>
          </a:bodyPr>
          <a:lstStyle/>
          <a:p>
            <a:pPr algn="ctr"/>
            <a:r>
              <a:rPr lang="en-US" sz="3600" b="1" dirty="0" smtClean="0">
                <a:solidFill>
                  <a:schemeClr val="bg1"/>
                </a:solidFill>
                <a:latin typeface="Helvetica"/>
                <a:cs typeface="Helvetica"/>
              </a:rPr>
              <a:t>Outcomes</a:t>
            </a:r>
            <a:endParaRPr lang="en-US" sz="3600" b="1" dirty="0">
              <a:solidFill>
                <a:schemeClr val="bg1"/>
              </a:solidFill>
              <a:latin typeface="Helvetica"/>
              <a:cs typeface="Helvetica"/>
            </a:endParaRPr>
          </a:p>
        </p:txBody>
      </p:sp>
      <p:sp>
        <p:nvSpPr>
          <p:cNvPr id="50" name="TextBox 49"/>
          <p:cNvSpPr txBox="1"/>
          <p:nvPr/>
        </p:nvSpPr>
        <p:spPr>
          <a:xfrm>
            <a:off x="24612600" y="24384000"/>
            <a:ext cx="14782800" cy="646331"/>
          </a:xfrm>
          <a:prstGeom prst="rect">
            <a:avLst/>
          </a:prstGeom>
          <a:solidFill>
            <a:srgbClr val="CC0000"/>
          </a:solidFill>
        </p:spPr>
        <p:txBody>
          <a:bodyPr wrap="square" rtlCol="0">
            <a:spAutoFit/>
          </a:bodyPr>
          <a:lstStyle/>
          <a:p>
            <a:pPr algn="ctr"/>
            <a:r>
              <a:rPr lang="en-US" sz="3600" b="1" dirty="0" smtClean="0">
                <a:solidFill>
                  <a:schemeClr val="bg1"/>
                </a:solidFill>
                <a:latin typeface="Helvetica"/>
                <a:cs typeface="Helvetica"/>
              </a:rPr>
              <a:t>Reflections</a:t>
            </a:r>
            <a:endParaRPr lang="en-US" sz="3600" b="1" dirty="0">
              <a:solidFill>
                <a:schemeClr val="bg1"/>
              </a:solidFill>
              <a:latin typeface="Helvetica"/>
              <a:cs typeface="Helvetica"/>
            </a:endParaRPr>
          </a:p>
        </p:txBody>
      </p:sp>
      <p:sp>
        <p:nvSpPr>
          <p:cNvPr id="49" name="TextBox 48"/>
          <p:cNvSpPr txBox="1"/>
          <p:nvPr/>
        </p:nvSpPr>
        <p:spPr>
          <a:xfrm>
            <a:off x="685800" y="26517600"/>
            <a:ext cx="12420600" cy="5262980"/>
          </a:xfrm>
          <a:prstGeom prst="rect">
            <a:avLst/>
          </a:prstGeom>
          <a:noFill/>
        </p:spPr>
        <p:txBody>
          <a:bodyPr wrap="square" rtlCol="0">
            <a:spAutoFit/>
          </a:bodyPr>
          <a:lstStyle/>
          <a:p>
            <a:pPr algn="just"/>
            <a:r>
              <a:rPr lang="en-US" sz="2800" dirty="0" smtClean="0">
                <a:latin typeface="Helvetica" pitchFamily="34" charset="0"/>
                <a:cs typeface="Helvetica" pitchFamily="34" charset="0"/>
              </a:rPr>
              <a:t>This semester five students participated in the optional Service Learning component of Dr. Mitchell’s Human Physiology class (ZOOL 401). During the first half of the semester, we met once a week to organize our presentations and discuss topics related to communication, leadership and civic engagement.  During the second half of the semester, we typically spent one morning each week (usually 3-4 hours on a Friday morning) visiting a community site.  </a:t>
            </a:r>
          </a:p>
          <a:p>
            <a:pPr algn="just"/>
            <a:endParaRPr lang="en-US" sz="2800" dirty="0" smtClean="0">
              <a:latin typeface="Helvetica" pitchFamily="34" charset="0"/>
              <a:cs typeface="Helvetica" pitchFamily="34" charset="0"/>
            </a:endParaRPr>
          </a:p>
          <a:p>
            <a:pPr algn="just"/>
            <a:r>
              <a:rPr lang="en-US" sz="2800" dirty="0" smtClean="0">
                <a:latin typeface="Helvetica" pitchFamily="34" charset="0"/>
                <a:cs typeface="Helvetica" pitchFamily="34" charset="0"/>
              </a:rPr>
              <a:t>The sites and audiences were varied in order to provide students with experience presenting scientific information to diverse groups of people. In addition, a variety of age-appropriate approaches were used to modify each presentation according to the audience .</a:t>
            </a:r>
            <a:endParaRPr lang="en-US" sz="2800" dirty="0">
              <a:latin typeface="Helvetica" pitchFamily="34" charset="0"/>
              <a:cs typeface="Helvetica" pitchFamily="34" charset="0"/>
            </a:endParaRPr>
          </a:p>
        </p:txBody>
      </p:sp>
      <p:sp>
        <p:nvSpPr>
          <p:cNvPr id="54" name="TextBox 53"/>
          <p:cNvSpPr txBox="1"/>
          <p:nvPr/>
        </p:nvSpPr>
        <p:spPr>
          <a:xfrm>
            <a:off x="14249400" y="14935200"/>
            <a:ext cx="9296400" cy="646331"/>
          </a:xfrm>
          <a:prstGeom prst="rect">
            <a:avLst/>
          </a:prstGeom>
          <a:solidFill>
            <a:srgbClr val="CC0000"/>
          </a:solidFill>
        </p:spPr>
        <p:txBody>
          <a:bodyPr wrap="square" rtlCol="0">
            <a:spAutoFit/>
          </a:bodyPr>
          <a:lstStyle/>
          <a:p>
            <a:pPr algn="ctr"/>
            <a:r>
              <a:rPr lang="en-US" sz="3600" b="1" dirty="0" smtClean="0">
                <a:solidFill>
                  <a:schemeClr val="bg1"/>
                </a:solidFill>
                <a:latin typeface="Helvetica"/>
                <a:cs typeface="Helvetica"/>
              </a:rPr>
              <a:t>Project Details</a:t>
            </a:r>
            <a:endParaRPr lang="en-US" sz="3600" b="1" dirty="0">
              <a:solidFill>
                <a:schemeClr val="bg1"/>
              </a:solidFill>
              <a:latin typeface="Helvetica"/>
              <a:cs typeface="Helvetica"/>
            </a:endParaRPr>
          </a:p>
        </p:txBody>
      </p:sp>
      <p:sp>
        <p:nvSpPr>
          <p:cNvPr id="70" name="TextBox 69"/>
          <p:cNvSpPr txBox="1"/>
          <p:nvPr/>
        </p:nvSpPr>
        <p:spPr>
          <a:xfrm>
            <a:off x="762000" y="25755600"/>
            <a:ext cx="12344400" cy="646331"/>
          </a:xfrm>
          <a:prstGeom prst="rect">
            <a:avLst/>
          </a:prstGeom>
          <a:solidFill>
            <a:srgbClr val="CC0000"/>
          </a:solidFill>
        </p:spPr>
        <p:txBody>
          <a:bodyPr wrap="square" rtlCol="0">
            <a:spAutoFit/>
          </a:bodyPr>
          <a:lstStyle/>
          <a:p>
            <a:pPr algn="ctr"/>
            <a:r>
              <a:rPr lang="en-US" sz="3600" b="1" dirty="0" smtClean="0">
                <a:solidFill>
                  <a:schemeClr val="bg1"/>
                </a:solidFill>
                <a:latin typeface="Helvetica"/>
                <a:cs typeface="Helvetica"/>
              </a:rPr>
              <a:t>What We Did</a:t>
            </a:r>
            <a:endParaRPr lang="en-US" sz="3600" b="1" dirty="0">
              <a:solidFill>
                <a:schemeClr val="bg1"/>
              </a:solidFill>
              <a:latin typeface="Helvetica"/>
              <a:cs typeface="Helvetica"/>
            </a:endParaRPr>
          </a:p>
        </p:txBody>
      </p:sp>
      <p:sp>
        <p:nvSpPr>
          <p:cNvPr id="48" name="TextBox 47"/>
          <p:cNvSpPr txBox="1"/>
          <p:nvPr/>
        </p:nvSpPr>
        <p:spPr>
          <a:xfrm>
            <a:off x="8458200" y="19371707"/>
            <a:ext cx="5029200" cy="3748719"/>
          </a:xfrm>
          <a:prstGeom prst="rect">
            <a:avLst/>
          </a:prstGeom>
          <a:noFill/>
        </p:spPr>
        <p:txBody>
          <a:bodyPr wrap="square" rtlCol="0">
            <a:spAutoFit/>
          </a:bodyPr>
          <a:lstStyle/>
          <a:p>
            <a:pPr>
              <a:lnSpc>
                <a:spcPct val="110000"/>
              </a:lnSpc>
            </a:pPr>
            <a:r>
              <a:rPr lang="en-US" sz="2400" dirty="0" smtClean="0">
                <a:latin typeface="Helvetica"/>
                <a:cs typeface="Helvetica"/>
              </a:rPr>
              <a:t>Our Service Learning group consisted of five BSU seniors with diverse career goals:</a:t>
            </a:r>
          </a:p>
          <a:p>
            <a:pPr>
              <a:lnSpc>
                <a:spcPct val="110000"/>
              </a:lnSpc>
            </a:pPr>
            <a:r>
              <a:rPr lang="en-US" sz="2400" dirty="0" smtClean="0">
                <a:latin typeface="Helvetica"/>
                <a:cs typeface="Helvetica"/>
              </a:rPr>
              <a:t> </a:t>
            </a:r>
          </a:p>
          <a:p>
            <a:pPr>
              <a:lnSpc>
                <a:spcPct val="110000"/>
              </a:lnSpc>
            </a:pPr>
            <a:r>
              <a:rPr lang="en-US" sz="2400" b="1" dirty="0" smtClean="0">
                <a:latin typeface="Helvetica"/>
                <a:cs typeface="Helvetica"/>
              </a:rPr>
              <a:t>Sasha </a:t>
            </a:r>
            <a:r>
              <a:rPr lang="en-US" sz="2400" b="1" dirty="0" err="1" smtClean="0">
                <a:latin typeface="Helvetica"/>
                <a:cs typeface="Helvetica"/>
              </a:rPr>
              <a:t>Volgamore</a:t>
            </a:r>
            <a:r>
              <a:rPr lang="en-US" sz="2400" dirty="0" smtClean="0">
                <a:latin typeface="Helvetica"/>
                <a:cs typeface="Helvetica"/>
              </a:rPr>
              <a:t>, Public Health</a:t>
            </a:r>
          </a:p>
          <a:p>
            <a:pPr>
              <a:lnSpc>
                <a:spcPct val="110000"/>
              </a:lnSpc>
            </a:pPr>
            <a:r>
              <a:rPr lang="en-US" sz="2400" b="1" dirty="0" smtClean="0">
                <a:latin typeface="Helvetica"/>
                <a:cs typeface="Helvetica"/>
              </a:rPr>
              <a:t>Lauren Troy</a:t>
            </a:r>
            <a:r>
              <a:rPr lang="en-US" sz="2400" dirty="0" smtClean="0">
                <a:latin typeface="Helvetica"/>
                <a:cs typeface="Helvetica"/>
              </a:rPr>
              <a:t>, Veterinary Medicine</a:t>
            </a:r>
          </a:p>
          <a:p>
            <a:pPr>
              <a:lnSpc>
                <a:spcPct val="110000"/>
              </a:lnSpc>
            </a:pPr>
            <a:r>
              <a:rPr lang="en-US" sz="2400" b="1" dirty="0" smtClean="0">
                <a:latin typeface="Helvetica"/>
                <a:cs typeface="Helvetica"/>
              </a:rPr>
              <a:t>Jade </a:t>
            </a:r>
            <a:r>
              <a:rPr lang="en-US" sz="2400" b="1" dirty="0" err="1" smtClean="0">
                <a:latin typeface="Helvetica"/>
                <a:cs typeface="Helvetica"/>
              </a:rPr>
              <a:t>Grimett</a:t>
            </a:r>
            <a:r>
              <a:rPr lang="en-US" sz="2400" dirty="0" smtClean="0">
                <a:latin typeface="Helvetica"/>
                <a:cs typeface="Helvetica"/>
              </a:rPr>
              <a:t>, Physician Assistant</a:t>
            </a:r>
          </a:p>
          <a:p>
            <a:pPr>
              <a:lnSpc>
                <a:spcPct val="110000"/>
              </a:lnSpc>
            </a:pPr>
            <a:r>
              <a:rPr lang="en-US" sz="2400" b="1" dirty="0" smtClean="0">
                <a:latin typeface="Helvetica"/>
                <a:cs typeface="Helvetica"/>
              </a:rPr>
              <a:t>Joey Hanson</a:t>
            </a:r>
            <a:r>
              <a:rPr lang="en-US" sz="2400" dirty="0" smtClean="0">
                <a:latin typeface="Helvetica"/>
                <a:cs typeface="Helvetica"/>
              </a:rPr>
              <a:t>, Medicine</a:t>
            </a:r>
          </a:p>
          <a:p>
            <a:pPr>
              <a:lnSpc>
                <a:spcPct val="110000"/>
              </a:lnSpc>
            </a:pPr>
            <a:r>
              <a:rPr lang="en-US" sz="2400" b="1" dirty="0" smtClean="0">
                <a:latin typeface="Helvetica"/>
                <a:cs typeface="Helvetica"/>
              </a:rPr>
              <a:t>Nichole Knox</a:t>
            </a:r>
            <a:r>
              <a:rPr lang="en-US" sz="2400" dirty="0" smtClean="0">
                <a:latin typeface="Helvetica"/>
                <a:cs typeface="Helvetica"/>
              </a:rPr>
              <a:t>, Undecided</a:t>
            </a:r>
            <a:endParaRPr lang="en-US" sz="2400" dirty="0">
              <a:latin typeface="Helvetica"/>
              <a:cs typeface="Helvetica"/>
            </a:endParaRPr>
          </a:p>
        </p:txBody>
      </p:sp>
      <p:sp>
        <p:nvSpPr>
          <p:cNvPr id="55" name="TextBox 54"/>
          <p:cNvSpPr txBox="1"/>
          <p:nvPr/>
        </p:nvSpPr>
        <p:spPr>
          <a:xfrm>
            <a:off x="24612600" y="25069800"/>
            <a:ext cx="14706600" cy="990600"/>
          </a:xfrm>
          <a:prstGeom prst="rect">
            <a:avLst/>
          </a:prstGeom>
          <a:noFill/>
        </p:spPr>
        <p:txBody>
          <a:bodyPr wrap="square" rtlCol="0">
            <a:spAutoFit/>
          </a:bodyPr>
          <a:lstStyle/>
          <a:p>
            <a:pPr algn="just"/>
            <a:r>
              <a:rPr lang="en-US" sz="2800" i="1" dirty="0" smtClean="0">
                <a:latin typeface="Helvetica" pitchFamily="34" charset="0"/>
                <a:cs typeface="Helvetica" pitchFamily="34" charset="0"/>
              </a:rPr>
              <a:t>“To see the various age groups so excited to learn really increased my desire to join the public health education field.”</a:t>
            </a:r>
            <a:endParaRPr lang="en-US" sz="2800" dirty="0">
              <a:latin typeface="Helvetica" pitchFamily="34" charset="0"/>
              <a:cs typeface="Helvetica" pitchFamily="34" charset="0"/>
            </a:endParaRPr>
          </a:p>
        </p:txBody>
      </p:sp>
      <p:sp>
        <p:nvSpPr>
          <p:cNvPr id="57" name="TextBox 56"/>
          <p:cNvSpPr txBox="1"/>
          <p:nvPr/>
        </p:nvSpPr>
        <p:spPr>
          <a:xfrm>
            <a:off x="24612600" y="26212800"/>
            <a:ext cx="14782800" cy="954107"/>
          </a:xfrm>
          <a:prstGeom prst="rect">
            <a:avLst/>
          </a:prstGeom>
          <a:noFill/>
        </p:spPr>
        <p:txBody>
          <a:bodyPr wrap="square" rtlCol="0">
            <a:spAutoFit/>
          </a:bodyPr>
          <a:lstStyle/>
          <a:p>
            <a:pPr algn="just"/>
            <a:r>
              <a:rPr lang="en-US" sz="2800" i="1" dirty="0" smtClean="0">
                <a:latin typeface="Helvetica" pitchFamily="34" charset="0"/>
                <a:cs typeface="Helvetica" pitchFamily="34" charset="0"/>
              </a:rPr>
              <a:t>“My fear of public speaking has dramatically decreased, and I feel a lot more confident in my speaking abilities, which will be beneficial not only in future classes, but in life as well.”</a:t>
            </a:r>
            <a:endParaRPr lang="en-US" sz="2800" dirty="0">
              <a:latin typeface="Helvetica" pitchFamily="34" charset="0"/>
              <a:cs typeface="Helvetica" pitchFamily="34" charset="0"/>
            </a:endParaRPr>
          </a:p>
        </p:txBody>
      </p:sp>
      <p:sp>
        <p:nvSpPr>
          <p:cNvPr id="58" name="TextBox 57"/>
          <p:cNvSpPr txBox="1"/>
          <p:nvPr/>
        </p:nvSpPr>
        <p:spPr>
          <a:xfrm>
            <a:off x="24688800" y="27432000"/>
            <a:ext cx="14782800" cy="523220"/>
          </a:xfrm>
          <a:prstGeom prst="rect">
            <a:avLst/>
          </a:prstGeom>
          <a:noFill/>
        </p:spPr>
        <p:txBody>
          <a:bodyPr wrap="square" rtlCol="0">
            <a:spAutoFit/>
          </a:bodyPr>
          <a:lstStyle/>
          <a:p>
            <a:pPr algn="just"/>
            <a:r>
              <a:rPr lang="en-US" sz="2800" i="1" dirty="0" smtClean="0">
                <a:latin typeface="Helvetica" pitchFamily="34" charset="0"/>
                <a:cs typeface="Helvetica" pitchFamily="34" charset="0"/>
              </a:rPr>
              <a:t>“I acquired a new appreciation for the duty I have to help out my local community.” </a:t>
            </a:r>
          </a:p>
        </p:txBody>
      </p:sp>
      <p:sp>
        <p:nvSpPr>
          <p:cNvPr id="59" name="TextBox 58"/>
          <p:cNvSpPr txBox="1"/>
          <p:nvPr/>
        </p:nvSpPr>
        <p:spPr>
          <a:xfrm>
            <a:off x="24612600" y="28256805"/>
            <a:ext cx="14630400" cy="1384995"/>
          </a:xfrm>
          <a:prstGeom prst="rect">
            <a:avLst/>
          </a:prstGeom>
          <a:noFill/>
        </p:spPr>
        <p:txBody>
          <a:bodyPr wrap="square" rtlCol="0">
            <a:spAutoFit/>
          </a:bodyPr>
          <a:lstStyle/>
          <a:p>
            <a:pPr algn="just"/>
            <a:r>
              <a:rPr lang="en-US" sz="2800" i="1" dirty="0" smtClean="0">
                <a:latin typeface="Helvetica" pitchFamily="34" charset="0"/>
                <a:cs typeface="Helvetica" pitchFamily="34" charset="0"/>
              </a:rPr>
              <a:t>“We all have a role in helping the members of our communities.  I’m glad that I was able to use my newly obtained knowledge from class and further that by helping people in my community make better life choices.” </a:t>
            </a:r>
            <a:endParaRPr lang="en-US" sz="2800" dirty="0">
              <a:latin typeface="Helvetica" pitchFamily="34" charset="0"/>
              <a:cs typeface="Helvetica" pitchFamily="34" charset="0"/>
            </a:endParaRPr>
          </a:p>
        </p:txBody>
      </p:sp>
      <p:sp>
        <p:nvSpPr>
          <p:cNvPr id="61" name="Text Box 2002"/>
          <p:cNvSpPr txBox="1">
            <a:spLocks noChangeArrowheads="1"/>
          </p:cNvSpPr>
          <p:nvPr/>
        </p:nvSpPr>
        <p:spPr bwMode="auto">
          <a:xfrm>
            <a:off x="24612600" y="15647611"/>
            <a:ext cx="14859000" cy="8279189"/>
          </a:xfrm>
          <a:prstGeom prst="rect">
            <a:avLst/>
          </a:prstGeom>
          <a:noFill/>
          <a:ln w="104775">
            <a:noFill/>
            <a:miter lim="800000"/>
            <a:headEnd/>
            <a:tailEnd/>
          </a:ln>
        </p:spPr>
        <p:txBody>
          <a:bodyPr wrap="square">
            <a:spAutoFit/>
          </a:bodyPr>
          <a:lstStyle/>
          <a:p>
            <a:pPr algn="just" defTabSz="735013"/>
            <a:r>
              <a:rPr lang="en-US" sz="2800" dirty="0" smtClean="0">
                <a:solidFill>
                  <a:srgbClr val="000000"/>
                </a:solidFill>
                <a:latin typeface="Helvetica"/>
                <a:cs typeface="Helvetica"/>
              </a:rPr>
              <a:t>The project was a great way to expose college students to the public health field.  In general, people have a desire to learn and discover how their bodies work.  However, there is a lot of information out there for people to shift through to find the real facts. Our goal was to provide people with a basic understanding of how the skeletal muscle and cardiovascular system function. We hope that, with this knowledge, they will be able to make better educated decision in regards to their health and well being.  </a:t>
            </a:r>
          </a:p>
          <a:p>
            <a:pPr algn="just" defTabSz="735013"/>
            <a:endParaRPr lang="en-US" sz="2800" dirty="0" smtClean="0">
              <a:solidFill>
                <a:srgbClr val="000000"/>
              </a:solidFill>
              <a:latin typeface="Helvetica"/>
              <a:cs typeface="Helvetica"/>
            </a:endParaRPr>
          </a:p>
          <a:p>
            <a:pPr algn="just" defTabSz="735013"/>
            <a:r>
              <a:rPr lang="en-US" sz="2800" dirty="0" smtClean="0">
                <a:solidFill>
                  <a:srgbClr val="000000"/>
                </a:solidFill>
                <a:latin typeface="Helvetica"/>
                <a:cs typeface="Helvetica"/>
              </a:rPr>
              <a:t>Over the course of the project, we encountered several challenges.  One challenge was  to find convenient times to work on our project as a group and identify presentation dates that fit into everyone’s schedules. However, email was a great way to communicate when our schedule’s didn’t coincide.  Another challenge was to determine how to relate our lecture material with the various ages of our audience members.  We overcame this by combining our experiences, and speaking with other instructors who had experience teaching students at various age levels.  This strategy allowed us to gain valuable knowledge and insight to how the different age groups best understand new knowledge.</a:t>
            </a:r>
          </a:p>
          <a:p>
            <a:pPr algn="just" defTabSz="735013"/>
            <a:endParaRPr lang="en-US" sz="2800" dirty="0" smtClean="0">
              <a:solidFill>
                <a:srgbClr val="000000"/>
              </a:solidFill>
              <a:latin typeface="Helvetica"/>
              <a:cs typeface="Helvetica"/>
            </a:endParaRPr>
          </a:p>
          <a:p>
            <a:pPr algn="just" defTabSz="735013"/>
            <a:r>
              <a:rPr lang="en-US" sz="2800" dirty="0" smtClean="0">
                <a:solidFill>
                  <a:srgbClr val="000000"/>
                </a:solidFill>
                <a:latin typeface="Helvetica"/>
                <a:cs typeface="Helvetica"/>
              </a:rPr>
              <a:t>Overall, the presentations not only increased our audience’s knowledge of human physiology, but we were also able to correlate class material with real life.  This can be very difficult in many college courses, but our project proved that it can be done.  </a:t>
            </a:r>
          </a:p>
        </p:txBody>
      </p:sp>
      <p:sp>
        <p:nvSpPr>
          <p:cNvPr id="63" name="Text Box 1985"/>
          <p:cNvSpPr txBox="1">
            <a:spLocks noChangeArrowheads="1"/>
          </p:cNvSpPr>
          <p:nvPr/>
        </p:nvSpPr>
        <p:spPr bwMode="auto">
          <a:xfrm>
            <a:off x="14249400" y="15748000"/>
            <a:ext cx="9296400" cy="3200400"/>
          </a:xfrm>
          <a:prstGeom prst="rect">
            <a:avLst/>
          </a:prstGeom>
          <a:noFill/>
          <a:ln w="104775">
            <a:noFill/>
            <a:miter lim="800000"/>
            <a:headEnd/>
            <a:tailEnd/>
          </a:ln>
        </p:spPr>
        <p:txBody>
          <a:bodyPr lIns="91419" tIns="45709" rIns="91419" bIns="45709"/>
          <a:lstStyle/>
          <a:p>
            <a:pPr defTabSz="733425">
              <a:spcBef>
                <a:spcPct val="50000"/>
              </a:spcBef>
            </a:pPr>
            <a:r>
              <a:rPr lang="en-US" sz="2800" b="1" u="sng" dirty="0" smtClean="0">
                <a:latin typeface="Helvetica" pitchFamily="34" charset="0"/>
                <a:cs typeface="Helvetica" pitchFamily="34" charset="0"/>
              </a:rPr>
              <a:t>Presentations:</a:t>
            </a:r>
          </a:p>
          <a:p>
            <a:pPr defTabSz="733425">
              <a:spcBef>
                <a:spcPct val="50000"/>
              </a:spcBef>
              <a:buFont typeface="Arial"/>
              <a:buChar char="•"/>
            </a:pPr>
            <a:r>
              <a:rPr lang="en-US" sz="2800" dirty="0" smtClean="0">
                <a:latin typeface="Helvetica" pitchFamily="34" charset="0"/>
                <a:cs typeface="Helvetica" pitchFamily="34" charset="0"/>
              </a:rPr>
              <a:t>10</a:t>
            </a:r>
            <a:r>
              <a:rPr lang="en-US" sz="2800" baseline="30000" dirty="0" smtClean="0">
                <a:latin typeface="Helvetica" pitchFamily="34" charset="0"/>
                <a:cs typeface="Helvetica" pitchFamily="34" charset="0"/>
              </a:rPr>
              <a:t>th</a:t>
            </a:r>
            <a:r>
              <a:rPr lang="en-US" sz="2800" dirty="0" smtClean="0">
                <a:latin typeface="Helvetica" pitchFamily="34" charset="0"/>
                <a:cs typeface="Helvetica" pitchFamily="34" charset="0"/>
              </a:rPr>
              <a:t> graders, Borah High School, March 22</a:t>
            </a:r>
            <a:r>
              <a:rPr lang="en-US" sz="2800" baseline="30000" dirty="0" smtClean="0">
                <a:latin typeface="Helvetica" pitchFamily="34" charset="0"/>
                <a:cs typeface="Helvetica" pitchFamily="34" charset="0"/>
              </a:rPr>
              <a:t>nd</a:t>
            </a:r>
            <a:r>
              <a:rPr lang="en-US" sz="2800" dirty="0" smtClean="0">
                <a:latin typeface="Helvetica" pitchFamily="34" charset="0"/>
                <a:cs typeface="Helvetica" pitchFamily="34" charset="0"/>
              </a:rPr>
              <a:t> </a:t>
            </a:r>
          </a:p>
          <a:p>
            <a:pPr defTabSz="733425">
              <a:spcBef>
                <a:spcPct val="50000"/>
              </a:spcBef>
              <a:buFont typeface="Arial"/>
              <a:buChar char="•"/>
            </a:pPr>
            <a:r>
              <a:rPr lang="en-US" sz="2800" dirty="0" smtClean="0">
                <a:latin typeface="Helvetica" pitchFamily="34" charset="0"/>
                <a:cs typeface="Helvetica" pitchFamily="34" charset="0"/>
              </a:rPr>
              <a:t>3</a:t>
            </a:r>
            <a:r>
              <a:rPr lang="en-US" sz="2800" baseline="30000" dirty="0" smtClean="0">
                <a:latin typeface="Helvetica" pitchFamily="34" charset="0"/>
                <a:cs typeface="Helvetica" pitchFamily="34" charset="0"/>
              </a:rPr>
              <a:t>rd</a:t>
            </a:r>
            <a:r>
              <a:rPr lang="en-US" sz="2800" dirty="0" smtClean="0">
                <a:latin typeface="Helvetica" pitchFamily="34" charset="0"/>
                <a:cs typeface="Helvetica" pitchFamily="34" charset="0"/>
              </a:rPr>
              <a:t>-5</a:t>
            </a:r>
            <a:r>
              <a:rPr lang="en-US" sz="2800" baseline="30000" dirty="0" smtClean="0">
                <a:latin typeface="Helvetica" pitchFamily="34" charset="0"/>
                <a:cs typeface="Helvetica" pitchFamily="34" charset="0"/>
              </a:rPr>
              <a:t>th</a:t>
            </a:r>
            <a:r>
              <a:rPr lang="en-US" sz="2800" dirty="0" smtClean="0">
                <a:latin typeface="Helvetica" pitchFamily="34" charset="0"/>
                <a:cs typeface="Helvetica" pitchFamily="34" charset="0"/>
              </a:rPr>
              <a:t> graders, Caldwell YMCA, March 29</a:t>
            </a:r>
            <a:r>
              <a:rPr lang="en-US" sz="2800" baseline="30000" dirty="0" smtClean="0">
                <a:latin typeface="Helvetica" pitchFamily="34" charset="0"/>
                <a:cs typeface="Helvetica" pitchFamily="34" charset="0"/>
              </a:rPr>
              <a:t>th</a:t>
            </a:r>
            <a:r>
              <a:rPr lang="en-US" sz="2800" dirty="0" smtClean="0">
                <a:latin typeface="Helvetica" pitchFamily="34" charset="0"/>
                <a:cs typeface="Helvetica" pitchFamily="34" charset="0"/>
              </a:rPr>
              <a:t> </a:t>
            </a:r>
          </a:p>
          <a:p>
            <a:pPr defTabSz="733425">
              <a:spcBef>
                <a:spcPct val="50000"/>
              </a:spcBef>
              <a:buFont typeface="Arial"/>
              <a:buChar char="•"/>
            </a:pPr>
            <a:r>
              <a:rPr lang="en-US" sz="2800" dirty="0" smtClean="0">
                <a:latin typeface="Helvetica" pitchFamily="34" charset="0"/>
                <a:cs typeface="Helvetica" pitchFamily="34" charset="0"/>
              </a:rPr>
              <a:t>Senior citizens, Caldwell YMCA, April 9</a:t>
            </a:r>
            <a:r>
              <a:rPr lang="en-US" sz="2800" baseline="30000" dirty="0" smtClean="0">
                <a:latin typeface="Helvetica" pitchFamily="34" charset="0"/>
                <a:cs typeface="Helvetica" pitchFamily="34" charset="0"/>
              </a:rPr>
              <a:t>th</a:t>
            </a:r>
            <a:endParaRPr lang="en-US" sz="2800" dirty="0" smtClean="0">
              <a:latin typeface="Helvetica" pitchFamily="34" charset="0"/>
              <a:cs typeface="Helvetica" pitchFamily="34" charset="0"/>
            </a:endParaRPr>
          </a:p>
          <a:p>
            <a:pPr defTabSz="733425">
              <a:spcBef>
                <a:spcPct val="50000"/>
              </a:spcBef>
              <a:buFont typeface="Arial"/>
              <a:buChar char="•"/>
            </a:pPr>
            <a:r>
              <a:rPr lang="en-US" sz="2800" dirty="0" smtClean="0">
                <a:latin typeface="Helvetica" pitchFamily="34" charset="0"/>
                <a:cs typeface="Helvetica" pitchFamily="34" charset="0"/>
              </a:rPr>
              <a:t>Senior citizens, Nampa Senior Center, April 16</a:t>
            </a:r>
            <a:r>
              <a:rPr lang="en-US" sz="2800" baseline="30000" dirty="0" smtClean="0">
                <a:latin typeface="Helvetica" pitchFamily="34" charset="0"/>
                <a:cs typeface="Helvetica" pitchFamily="34" charset="0"/>
              </a:rPr>
              <a:t>th</a:t>
            </a:r>
            <a:endParaRPr lang="en-US" sz="2800" dirty="0" smtClean="0">
              <a:latin typeface="Helvetica" pitchFamily="34" charset="0"/>
              <a:cs typeface="Helvetica" pitchFamily="34" charset="0"/>
            </a:endParaRPr>
          </a:p>
          <a:p>
            <a:pPr defTabSz="733425">
              <a:spcBef>
                <a:spcPct val="50000"/>
              </a:spcBef>
              <a:buFont typeface="Arial"/>
              <a:buChar char="•"/>
            </a:pPr>
            <a:r>
              <a:rPr lang="en-US" sz="2800" dirty="0" smtClean="0">
                <a:latin typeface="Helvetica" pitchFamily="34" charset="0"/>
                <a:cs typeface="Helvetica" pitchFamily="34" charset="0"/>
              </a:rPr>
              <a:t>5</a:t>
            </a:r>
            <a:r>
              <a:rPr lang="en-US" sz="2800" baseline="30000" dirty="0" smtClean="0">
                <a:latin typeface="Helvetica" pitchFamily="34" charset="0"/>
                <a:cs typeface="Helvetica" pitchFamily="34" charset="0"/>
              </a:rPr>
              <a:t>th</a:t>
            </a:r>
            <a:r>
              <a:rPr lang="en-US" sz="2800" dirty="0" smtClean="0">
                <a:latin typeface="Helvetica" pitchFamily="34" charset="0"/>
                <a:cs typeface="Helvetica" pitchFamily="34" charset="0"/>
              </a:rPr>
              <a:t> graders, Whitney Elementary, April 23</a:t>
            </a:r>
            <a:r>
              <a:rPr lang="en-US" sz="2800" baseline="30000" dirty="0" smtClean="0">
                <a:latin typeface="Helvetica" pitchFamily="34" charset="0"/>
                <a:cs typeface="Helvetica" pitchFamily="34" charset="0"/>
              </a:rPr>
              <a:t>rd</a:t>
            </a:r>
            <a:endParaRPr lang="en-US" sz="2800" dirty="0" smtClean="0">
              <a:latin typeface="Helvetica" pitchFamily="34" charset="0"/>
              <a:cs typeface="Helvetica" pitchFamily="34" charset="0"/>
            </a:endParaRPr>
          </a:p>
          <a:p>
            <a:pPr defTabSz="733425">
              <a:spcBef>
                <a:spcPct val="50000"/>
              </a:spcBef>
              <a:buFont typeface="Arial"/>
              <a:buChar char="•"/>
            </a:pPr>
            <a:r>
              <a:rPr lang="en-US" sz="2800" dirty="0" smtClean="0">
                <a:latin typeface="Helvetica" pitchFamily="34" charset="0"/>
                <a:cs typeface="Helvetica" pitchFamily="34" charset="0"/>
              </a:rPr>
              <a:t>5</a:t>
            </a:r>
            <a:r>
              <a:rPr lang="en-US" sz="2800" baseline="30000" dirty="0" smtClean="0">
                <a:latin typeface="Helvetica" pitchFamily="34" charset="0"/>
                <a:cs typeface="Helvetica" pitchFamily="34" charset="0"/>
              </a:rPr>
              <a:t>th</a:t>
            </a:r>
            <a:r>
              <a:rPr lang="en-US" sz="2800" dirty="0" smtClean="0">
                <a:latin typeface="Helvetica" pitchFamily="34" charset="0"/>
                <a:cs typeface="Helvetica" pitchFamily="34" charset="0"/>
              </a:rPr>
              <a:t> graders, Roosevelt Elementary, April 26</a:t>
            </a:r>
            <a:r>
              <a:rPr lang="en-US" sz="2800" baseline="30000" dirty="0" smtClean="0">
                <a:latin typeface="Helvetica" pitchFamily="34" charset="0"/>
                <a:cs typeface="Helvetica" pitchFamily="34" charset="0"/>
              </a:rPr>
              <a:t>th</a:t>
            </a:r>
            <a:endParaRPr lang="en-US" sz="2800" dirty="0" smtClean="0">
              <a:latin typeface="Helvetica" pitchFamily="34" charset="0"/>
              <a:cs typeface="Helvetica" pitchFamily="34" charset="0"/>
            </a:endParaRPr>
          </a:p>
          <a:p>
            <a:pPr lvl="1" defTabSz="733425"/>
            <a:endParaRPr lang="en-US" sz="2800" dirty="0" smtClean="0">
              <a:latin typeface="Helvetica" pitchFamily="34" charset="0"/>
              <a:cs typeface="Helvetica" pitchFamily="34" charset="0"/>
            </a:endParaRPr>
          </a:p>
          <a:p>
            <a:pPr lvl="1" defTabSz="733425">
              <a:buFontTx/>
              <a:buChar char="•"/>
            </a:pPr>
            <a:endParaRPr lang="en-US" sz="2800" dirty="0">
              <a:latin typeface="Helvetica" pitchFamily="34" charset="0"/>
              <a:cs typeface="Helvetica" pitchFamily="34" charset="0"/>
            </a:endParaRPr>
          </a:p>
        </p:txBody>
      </p:sp>
      <p:sp>
        <p:nvSpPr>
          <p:cNvPr id="64" name="Text Box 1985"/>
          <p:cNvSpPr txBox="1">
            <a:spLocks noChangeArrowheads="1"/>
          </p:cNvSpPr>
          <p:nvPr/>
        </p:nvSpPr>
        <p:spPr bwMode="auto">
          <a:xfrm>
            <a:off x="14173200" y="26289000"/>
            <a:ext cx="8305800" cy="2971800"/>
          </a:xfrm>
          <a:prstGeom prst="rect">
            <a:avLst/>
          </a:prstGeom>
          <a:noFill/>
          <a:ln w="104775">
            <a:noFill/>
            <a:miter lim="800000"/>
            <a:headEnd/>
            <a:tailEnd/>
          </a:ln>
        </p:spPr>
        <p:txBody>
          <a:bodyPr lIns="91419" tIns="45709" rIns="91419" bIns="45709"/>
          <a:lstStyle/>
          <a:p>
            <a:pPr defTabSz="733425">
              <a:spcBef>
                <a:spcPct val="50000"/>
              </a:spcBef>
            </a:pPr>
            <a:r>
              <a:rPr lang="en-US" sz="2800" b="1" u="sng" dirty="0" smtClean="0">
                <a:latin typeface="Helvetica" pitchFamily="34" charset="0"/>
                <a:cs typeface="Helvetica" pitchFamily="34" charset="0"/>
              </a:rPr>
              <a:t>Tools Used:</a:t>
            </a:r>
            <a:endParaRPr lang="en-US" sz="2800" dirty="0" smtClean="0">
              <a:latin typeface="Helvetica" pitchFamily="34" charset="0"/>
              <a:cs typeface="Helvetica" pitchFamily="34" charset="0"/>
            </a:endParaRPr>
          </a:p>
          <a:p>
            <a:pPr defTabSz="733425">
              <a:spcBef>
                <a:spcPct val="50000"/>
              </a:spcBef>
            </a:pPr>
            <a:r>
              <a:rPr lang="en-US" sz="2800" dirty="0" smtClean="0">
                <a:latin typeface="Helvetica" pitchFamily="34" charset="0"/>
                <a:cs typeface="Helvetica" pitchFamily="34" charset="0"/>
              </a:rPr>
              <a:t>Power Point presentation augmented with:</a:t>
            </a:r>
          </a:p>
          <a:p>
            <a:pPr lvl="1" defTabSz="733425">
              <a:buFontTx/>
              <a:buChar char="•"/>
            </a:pPr>
            <a:r>
              <a:rPr lang="en-US" sz="2800" dirty="0" smtClean="0">
                <a:latin typeface="Helvetica" pitchFamily="34" charset="0"/>
                <a:cs typeface="Helvetica" pitchFamily="34" charset="0"/>
              </a:rPr>
              <a:t>Videos and animations</a:t>
            </a:r>
          </a:p>
          <a:p>
            <a:pPr lvl="1" defTabSz="733425">
              <a:buFontTx/>
              <a:buChar char="•"/>
            </a:pPr>
            <a:r>
              <a:rPr lang="en-US" sz="2800" dirty="0" smtClean="0">
                <a:latin typeface="Helvetica" pitchFamily="34" charset="0"/>
                <a:cs typeface="Helvetica" pitchFamily="34" charset="0"/>
              </a:rPr>
              <a:t>Hands-on activities (especially for children)</a:t>
            </a:r>
          </a:p>
          <a:p>
            <a:pPr lvl="1" defTabSz="733425">
              <a:buFontTx/>
              <a:buChar char="•"/>
            </a:pPr>
            <a:r>
              <a:rPr lang="en-US" sz="2800" dirty="0" smtClean="0">
                <a:latin typeface="Helvetica" pitchFamily="34" charset="0"/>
                <a:cs typeface="Helvetica" pitchFamily="34" charset="0"/>
              </a:rPr>
              <a:t>Life-size models</a:t>
            </a:r>
          </a:p>
          <a:p>
            <a:pPr lvl="1" defTabSz="733425">
              <a:buFontTx/>
              <a:buChar char="•"/>
            </a:pPr>
            <a:r>
              <a:rPr lang="en-US" sz="2800" dirty="0" smtClean="0">
                <a:latin typeface="Helvetica" pitchFamily="34" charset="0"/>
                <a:cs typeface="Helvetica" pitchFamily="34" charset="0"/>
              </a:rPr>
              <a:t>Q &amp; A session</a:t>
            </a:r>
          </a:p>
        </p:txBody>
      </p:sp>
      <p:sp>
        <p:nvSpPr>
          <p:cNvPr id="65" name="Text Box 1985"/>
          <p:cNvSpPr txBox="1">
            <a:spLocks noChangeArrowheads="1"/>
          </p:cNvSpPr>
          <p:nvPr/>
        </p:nvSpPr>
        <p:spPr bwMode="auto">
          <a:xfrm>
            <a:off x="14173200" y="20853400"/>
            <a:ext cx="9144000" cy="5188857"/>
          </a:xfrm>
          <a:prstGeom prst="rect">
            <a:avLst/>
          </a:prstGeom>
          <a:noFill/>
          <a:ln w="104775">
            <a:noFill/>
            <a:miter lim="800000"/>
            <a:headEnd/>
            <a:tailEnd/>
          </a:ln>
        </p:spPr>
        <p:txBody>
          <a:bodyPr lIns="91419" tIns="45709" rIns="91419" bIns="45709"/>
          <a:lstStyle/>
          <a:p>
            <a:pPr defTabSz="733425">
              <a:spcBef>
                <a:spcPct val="50000"/>
              </a:spcBef>
            </a:pPr>
            <a:r>
              <a:rPr lang="en-US" sz="2800" b="1" u="sng" dirty="0" smtClean="0">
                <a:latin typeface="Helvetica" pitchFamily="34" charset="0"/>
                <a:cs typeface="Helvetica" pitchFamily="34" charset="0"/>
              </a:rPr>
              <a:t>Outline of a sample 40-minute presentation:</a:t>
            </a:r>
          </a:p>
          <a:p>
            <a:pPr defTabSz="733425">
              <a:spcBef>
                <a:spcPct val="50000"/>
              </a:spcBef>
              <a:buFont typeface="Arial"/>
              <a:buChar char="•"/>
            </a:pPr>
            <a:r>
              <a:rPr lang="en-US" sz="2800" dirty="0" smtClean="0">
                <a:latin typeface="Helvetica" pitchFamily="34" charset="0"/>
                <a:cs typeface="Helvetica" pitchFamily="34" charset="0"/>
              </a:rPr>
              <a:t>Overview of skeletal muscles</a:t>
            </a:r>
          </a:p>
          <a:p>
            <a:pPr defTabSz="733425">
              <a:spcBef>
                <a:spcPct val="50000"/>
              </a:spcBef>
              <a:buFont typeface="Arial"/>
              <a:buChar char="•"/>
            </a:pPr>
            <a:r>
              <a:rPr lang="en-US" sz="2800" dirty="0" smtClean="0">
                <a:latin typeface="Helvetica" pitchFamily="34" charset="0"/>
                <a:cs typeface="Helvetica" pitchFamily="34" charset="0"/>
              </a:rPr>
              <a:t>Muscle anatomy</a:t>
            </a:r>
          </a:p>
          <a:p>
            <a:pPr defTabSz="733425">
              <a:spcBef>
                <a:spcPct val="50000"/>
              </a:spcBef>
              <a:buFont typeface="Arial"/>
              <a:buChar char="•"/>
            </a:pPr>
            <a:r>
              <a:rPr lang="en-US" sz="2800" dirty="0" smtClean="0">
                <a:latin typeface="Helvetica" pitchFamily="34" charset="0"/>
                <a:cs typeface="Helvetica" pitchFamily="34" charset="0"/>
              </a:rPr>
              <a:t>Muscle physiology</a:t>
            </a:r>
          </a:p>
          <a:p>
            <a:pPr defTabSz="733425">
              <a:spcBef>
                <a:spcPct val="50000"/>
              </a:spcBef>
              <a:buFont typeface="Arial"/>
              <a:buChar char="•"/>
            </a:pPr>
            <a:r>
              <a:rPr lang="en-US" sz="2800" dirty="0" smtClean="0">
                <a:latin typeface="Helvetica" pitchFamily="34" charset="0"/>
                <a:cs typeface="Helvetica" pitchFamily="34" charset="0"/>
              </a:rPr>
              <a:t>Fast-twitch and slow-twitch muscle fibers</a:t>
            </a:r>
          </a:p>
          <a:p>
            <a:pPr defTabSz="733425">
              <a:spcBef>
                <a:spcPct val="50000"/>
              </a:spcBef>
              <a:buFont typeface="Arial"/>
              <a:buChar char="•"/>
            </a:pPr>
            <a:r>
              <a:rPr lang="en-US" sz="2800" dirty="0" smtClean="0">
                <a:latin typeface="Helvetica" pitchFamily="34" charset="0"/>
                <a:cs typeface="Helvetica" pitchFamily="34" charset="0"/>
              </a:rPr>
              <a:t>Sliding-filament model of muscle contract</a:t>
            </a:r>
          </a:p>
          <a:p>
            <a:pPr defTabSz="733425">
              <a:spcBef>
                <a:spcPct val="50000"/>
              </a:spcBef>
              <a:buFont typeface="Arial"/>
              <a:buChar char="•"/>
            </a:pPr>
            <a:r>
              <a:rPr lang="en-US" sz="2800" dirty="0" smtClean="0">
                <a:latin typeface="Helvetica" pitchFamily="34" charset="0"/>
                <a:cs typeface="Helvetica" pitchFamily="34" charset="0"/>
              </a:rPr>
              <a:t>Busting commonly held myths</a:t>
            </a:r>
          </a:p>
          <a:p>
            <a:pPr defTabSz="733425">
              <a:spcBef>
                <a:spcPct val="50000"/>
              </a:spcBef>
              <a:buFont typeface="Arial"/>
              <a:buChar char="•"/>
            </a:pPr>
            <a:r>
              <a:rPr lang="en-US" sz="2800" dirty="0" smtClean="0">
                <a:latin typeface="Helvetica" pitchFamily="34" charset="0"/>
                <a:cs typeface="Helvetica" pitchFamily="34" charset="0"/>
              </a:rPr>
              <a:t>Age-appropriate conversation topics</a:t>
            </a:r>
          </a:p>
          <a:p>
            <a:pPr defTabSz="733425">
              <a:buFontTx/>
              <a:buChar char="•"/>
            </a:pPr>
            <a:endParaRPr lang="en-US" sz="2800" dirty="0">
              <a:latin typeface="Helvetica" pitchFamily="34" charset="0"/>
              <a:cs typeface="Helvetica" pitchFamily="34" charset="0"/>
            </a:endParaRPr>
          </a:p>
          <a:p>
            <a:pPr defTabSz="733425">
              <a:buFontTx/>
              <a:buChar char="•"/>
            </a:pPr>
            <a:endParaRPr lang="en-US" sz="2800" dirty="0">
              <a:latin typeface="Helvetica" pitchFamily="34" charset="0"/>
              <a:cs typeface="Helvetica" pitchFamily="34" charset="0"/>
            </a:endParaRPr>
          </a:p>
        </p:txBody>
      </p:sp>
      <p:sp>
        <p:nvSpPr>
          <p:cNvPr id="66" name="TextBox 65"/>
          <p:cNvSpPr txBox="1"/>
          <p:nvPr/>
        </p:nvSpPr>
        <p:spPr>
          <a:xfrm>
            <a:off x="14401800" y="30245209"/>
            <a:ext cx="25222200" cy="1969770"/>
          </a:xfrm>
          <a:prstGeom prst="rect">
            <a:avLst/>
          </a:prstGeom>
          <a:noFill/>
          <a:ln>
            <a:solidFill>
              <a:schemeClr val="tx1"/>
            </a:solidFill>
          </a:ln>
        </p:spPr>
        <p:txBody>
          <a:bodyPr wrap="square" lIns="182880" tIns="182880" rIns="182880" bIns="182880" rtlCol="0">
            <a:spAutoFit/>
          </a:bodyPr>
          <a:lstStyle/>
          <a:p>
            <a:pPr algn="just"/>
            <a:r>
              <a:rPr lang="en-US" sz="2600" b="1" dirty="0" smtClean="0">
                <a:latin typeface="Helvetica"/>
                <a:cs typeface="Helvetica"/>
              </a:rPr>
              <a:t>ACKNOWLEDGEMENTS:  </a:t>
            </a:r>
            <a:r>
              <a:rPr lang="en-US" sz="2600" dirty="0" smtClean="0">
                <a:latin typeface="Helvetica"/>
                <a:cs typeface="Helvetica"/>
              </a:rPr>
              <a:t>We would like to thank the directors and teachers at the Caldwell YMCA, the Nampa Senior Center, Borah High School, and Whitney and Roosevelt Elementary Schools for participating in our project.  We also thank Dr. Louis </a:t>
            </a:r>
            <a:r>
              <a:rPr lang="en-US" sz="2600" dirty="0" err="1" smtClean="0">
                <a:latin typeface="Helvetica"/>
                <a:cs typeface="Helvetica"/>
              </a:rPr>
              <a:t>Nadelson</a:t>
            </a:r>
            <a:r>
              <a:rPr lang="en-US" sz="2600" dirty="0" smtClean="0">
                <a:latin typeface="Helvetica"/>
                <a:cs typeface="Helvetica"/>
              </a:rPr>
              <a:t> for sharing his knowledge and experience working with children in a science classroom and for providing us with suggestions on how to engage young students in the classroom.  Finally, we are grateful to Kara </a:t>
            </a:r>
            <a:r>
              <a:rPr lang="en-US" sz="2600" dirty="0" err="1" smtClean="0">
                <a:latin typeface="Helvetica"/>
                <a:cs typeface="Helvetica"/>
              </a:rPr>
              <a:t>Brascia</a:t>
            </a:r>
            <a:r>
              <a:rPr lang="en-US" sz="2600" dirty="0" smtClean="0">
                <a:latin typeface="Helvetica"/>
                <a:cs typeface="Helvetica"/>
              </a:rPr>
              <a:t> and Laura Allen in the BSU Service </a:t>
            </a:r>
            <a:r>
              <a:rPr lang="en-US" sz="2600" smtClean="0">
                <a:latin typeface="Helvetica"/>
                <a:cs typeface="Helvetica"/>
              </a:rPr>
              <a:t>Learning Program Office </a:t>
            </a:r>
            <a:r>
              <a:rPr lang="en-US" sz="2600" dirty="0" smtClean="0">
                <a:latin typeface="Helvetica"/>
                <a:cs typeface="Helvetica"/>
              </a:rPr>
              <a:t>for providing guidance, support and enthusiasm for this new Service Learning project. </a:t>
            </a:r>
            <a:endParaRPr lang="en-US" sz="2600" dirty="0">
              <a:latin typeface="Helvetica"/>
              <a:cs typeface="Helvetica"/>
            </a:endParaRPr>
          </a:p>
        </p:txBody>
      </p:sp>
      <p:grpSp>
        <p:nvGrpSpPr>
          <p:cNvPr id="56" name="Group 55"/>
          <p:cNvGrpSpPr/>
          <p:nvPr/>
        </p:nvGrpSpPr>
        <p:grpSpPr>
          <a:xfrm>
            <a:off x="15468600" y="11049000"/>
            <a:ext cx="7086600" cy="3418820"/>
            <a:chOff x="14554200" y="14325600"/>
            <a:chExt cx="7086600" cy="3418820"/>
          </a:xfrm>
        </p:grpSpPr>
        <p:pic>
          <p:nvPicPr>
            <p:cNvPr id="60" name="Picture 59" descr="DSC00090.jpg"/>
            <p:cNvPicPr>
              <a:picLocks noChangeAspect="1"/>
            </p:cNvPicPr>
            <p:nvPr/>
          </p:nvPicPr>
          <p:blipFill>
            <a:blip r:embed="rId13" cstate="print"/>
            <a:stretch>
              <a:fillRect/>
            </a:stretch>
          </p:blipFill>
          <p:spPr>
            <a:xfrm>
              <a:off x="14554200" y="14325600"/>
              <a:ext cx="7086600" cy="3124200"/>
            </a:xfrm>
            <a:prstGeom prst="rect">
              <a:avLst/>
            </a:prstGeom>
            <a:ln>
              <a:noFill/>
            </a:ln>
            <a:effectLst>
              <a:softEdge rad="112500"/>
            </a:effectLst>
          </p:spPr>
        </p:pic>
        <p:sp>
          <p:nvSpPr>
            <p:cNvPr id="62" name="TextBox 61"/>
            <p:cNvSpPr txBox="1"/>
            <p:nvPr/>
          </p:nvSpPr>
          <p:spPr>
            <a:xfrm>
              <a:off x="14630400" y="17221200"/>
              <a:ext cx="6934200" cy="523220"/>
            </a:xfrm>
            <a:prstGeom prst="rect">
              <a:avLst/>
            </a:prstGeom>
            <a:solidFill>
              <a:schemeClr val="bg1"/>
            </a:solidFill>
            <a:ln>
              <a:solidFill>
                <a:srgbClr val="CC0000"/>
              </a:solidFill>
            </a:ln>
          </p:spPr>
          <p:txBody>
            <a:bodyPr wrap="square" rtlCol="0">
              <a:spAutoFit/>
            </a:bodyPr>
            <a:lstStyle/>
            <a:p>
              <a:pPr algn="ctr"/>
              <a:r>
                <a:rPr lang="en-US" sz="2800" dirty="0" smtClean="0">
                  <a:latin typeface="Helvetica" pitchFamily="34" charset="0"/>
                  <a:cs typeface="Helvetica" pitchFamily="34" charset="0"/>
                </a:rPr>
                <a:t>Drawing Life-Size Muscle Man</a:t>
              </a:r>
              <a:endParaRPr lang="en-US" sz="2800" dirty="0">
                <a:latin typeface="Helvetica" pitchFamily="34" charset="0"/>
                <a:cs typeface="Helvetica" pitchFamily="34" charset="0"/>
              </a:endParaRPr>
            </a:p>
          </p:txBody>
        </p:sp>
      </p:grpSp>
      <p:sp>
        <p:nvSpPr>
          <p:cNvPr id="67" name="TextBox 66"/>
          <p:cNvSpPr txBox="1"/>
          <p:nvPr/>
        </p:nvSpPr>
        <p:spPr>
          <a:xfrm>
            <a:off x="24384000" y="8001000"/>
            <a:ext cx="6705600" cy="523220"/>
          </a:xfrm>
          <a:prstGeom prst="rect">
            <a:avLst/>
          </a:prstGeom>
          <a:solidFill>
            <a:schemeClr val="bg1"/>
          </a:solidFill>
          <a:ln>
            <a:solidFill>
              <a:srgbClr val="C00000"/>
            </a:solidFill>
          </a:ln>
        </p:spPr>
        <p:txBody>
          <a:bodyPr wrap="square" rtlCol="0">
            <a:spAutoFit/>
          </a:bodyPr>
          <a:lstStyle/>
          <a:p>
            <a:pPr algn="ctr"/>
            <a:r>
              <a:rPr lang="en-US" sz="2800" dirty="0" smtClean="0"/>
              <a:t>Service Learning Student</a:t>
            </a: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0" cap="flat" cmpd="sng" algn="in">
          <a:noFill/>
          <a:prstDash val="solid"/>
          <a:round/>
          <a:headEnd type="none" w="med" len="med"/>
          <a:tailEnd type="none" w="med" len="med"/>
        </a:ln>
        <a:effectLst/>
        <a:scene3d>
          <a:camera prst="legacyPerspectiveBottomLeft"/>
          <a:lightRig rig="legacyFlat3" dir="t"/>
        </a:scene3d>
        <a:sp3d extrusionH="887400" prstMaterial="legacyMatte">
          <a:bevelT w="13500" h="13500" prst="angle"/>
          <a:bevelB w="13500" h="13500" prst="angle"/>
          <a:extrusionClr>
            <a:srgbClr val="99CCFF"/>
          </a:extrusionClr>
        </a:sp3d>
      </a:spPr>
      <a:bodyPr vert="horz" wrap="square" lIns="36195" tIns="36195" rIns="36195" bIns="36195" numCol="1" anchor="t" anchorCtr="0" compatLnSpc="1">
        <a:prstTxWarp prst="textNoShape">
          <a:avLst/>
        </a:prstTxWarp>
      </a:bodyPr>
      <a:lstStyle>
        <a:defPPr marL="0" marR="0" indent="0" algn="l" defTabSz="735013"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99CCFF"/>
        </a:solidFill>
        <a:ln w="0" cap="flat" cmpd="sng" algn="in">
          <a:noFill/>
          <a:prstDash val="solid"/>
          <a:round/>
          <a:headEnd type="none" w="med" len="med"/>
          <a:tailEnd type="none" w="med" len="med"/>
        </a:ln>
        <a:effectLst/>
        <a:scene3d>
          <a:camera prst="legacyPerspectiveBottomLeft"/>
          <a:lightRig rig="legacyFlat3" dir="t"/>
        </a:scene3d>
        <a:sp3d extrusionH="887400" prstMaterial="legacyMatte">
          <a:bevelT w="13500" h="13500" prst="angle"/>
          <a:bevelB w="13500" h="13500" prst="angle"/>
          <a:extrusionClr>
            <a:srgbClr val="99CCFF"/>
          </a:extrusionClr>
        </a:sp3d>
      </a:spPr>
      <a:bodyPr vert="horz" wrap="square" lIns="36195" tIns="36195" rIns="36195" bIns="36195" numCol="1" anchor="t" anchorCtr="0" compatLnSpc="1">
        <a:prstTxWarp prst="textNoShape">
          <a:avLst/>
        </a:prstTxWarp>
      </a:bodyPr>
      <a:lstStyle>
        <a:defPPr marL="0" marR="0" indent="0" algn="l" defTabSz="735013"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4431</TotalTime>
  <Words>1013</Words>
  <Application>Microsoft Office PowerPoint</Application>
  <PresentationFormat>Custom</PresentationFormat>
  <Paragraphs>64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Civic Engagement in Action:  Human Physiology Community Education Sasha Volgamore and Kristen Mitchell Department of Biological Sciences, Boise State University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Unknown User</dc:creator>
  <cp:lastModifiedBy>JenniferPope</cp:lastModifiedBy>
  <cp:revision>306</cp:revision>
  <cp:lastPrinted>2002-01-28T19:42:31Z</cp:lastPrinted>
  <dcterms:created xsi:type="dcterms:W3CDTF">2010-04-14T14:15:47Z</dcterms:created>
  <dcterms:modified xsi:type="dcterms:W3CDTF">2010-04-19T21:20:43Z</dcterms:modified>
</cp:coreProperties>
</file>