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
  </p:notesMasterIdLst>
  <p:handoutMasterIdLst>
    <p:handoutMasterId r:id="rId4"/>
  </p:handoutMasterIdLst>
  <p:sldIdLst>
    <p:sldId id="261" r:id="rId2"/>
  </p:sldIdLst>
  <p:sldSz cx="40233600" cy="32918400"/>
  <p:notesSz cx="6858000" cy="9080500"/>
  <p:defaultTextStyle>
    <a:defPPr>
      <a:defRPr lang="en-US"/>
    </a:defPPr>
    <a:lvl1pPr algn="l" rtl="0" fontAlgn="base">
      <a:spcBef>
        <a:spcPct val="0"/>
      </a:spcBef>
      <a:spcAft>
        <a:spcPct val="0"/>
      </a:spcAft>
      <a:defRPr sz="4800" kern="1200">
        <a:solidFill>
          <a:schemeClr val="tx1"/>
        </a:solidFill>
        <a:latin typeface="Times New Roman" pitchFamily="18" charset="0"/>
        <a:ea typeface="+mn-ea"/>
        <a:cs typeface="+mn-cs"/>
      </a:defRPr>
    </a:lvl1pPr>
    <a:lvl2pPr marL="457200" algn="l" rtl="0" fontAlgn="base">
      <a:spcBef>
        <a:spcPct val="0"/>
      </a:spcBef>
      <a:spcAft>
        <a:spcPct val="0"/>
      </a:spcAft>
      <a:defRPr sz="4800" kern="1200">
        <a:solidFill>
          <a:schemeClr val="tx1"/>
        </a:solidFill>
        <a:latin typeface="Times New Roman" pitchFamily="18" charset="0"/>
        <a:ea typeface="+mn-ea"/>
        <a:cs typeface="+mn-cs"/>
      </a:defRPr>
    </a:lvl2pPr>
    <a:lvl3pPr marL="914400" algn="l" rtl="0" fontAlgn="base">
      <a:spcBef>
        <a:spcPct val="0"/>
      </a:spcBef>
      <a:spcAft>
        <a:spcPct val="0"/>
      </a:spcAft>
      <a:defRPr sz="4800" kern="1200">
        <a:solidFill>
          <a:schemeClr val="tx1"/>
        </a:solidFill>
        <a:latin typeface="Times New Roman" pitchFamily="18" charset="0"/>
        <a:ea typeface="+mn-ea"/>
        <a:cs typeface="+mn-cs"/>
      </a:defRPr>
    </a:lvl3pPr>
    <a:lvl4pPr marL="1371600" algn="l" rtl="0" fontAlgn="base">
      <a:spcBef>
        <a:spcPct val="0"/>
      </a:spcBef>
      <a:spcAft>
        <a:spcPct val="0"/>
      </a:spcAft>
      <a:defRPr sz="4800" kern="1200">
        <a:solidFill>
          <a:schemeClr val="tx1"/>
        </a:solidFill>
        <a:latin typeface="Times New Roman" pitchFamily="18" charset="0"/>
        <a:ea typeface="+mn-ea"/>
        <a:cs typeface="+mn-cs"/>
      </a:defRPr>
    </a:lvl4pPr>
    <a:lvl5pPr marL="1828800" algn="l" rtl="0" fontAlgn="base">
      <a:spcBef>
        <a:spcPct val="0"/>
      </a:spcBef>
      <a:spcAft>
        <a:spcPct val="0"/>
      </a:spcAft>
      <a:defRPr sz="4800" kern="1200">
        <a:solidFill>
          <a:schemeClr val="tx1"/>
        </a:solidFill>
        <a:latin typeface="Times New Roman" pitchFamily="18" charset="0"/>
        <a:ea typeface="+mn-ea"/>
        <a:cs typeface="+mn-cs"/>
      </a:defRPr>
    </a:lvl5pPr>
    <a:lvl6pPr marL="2286000" algn="l" defTabSz="914400" rtl="0" eaLnBrk="1" latinLnBrk="0" hangingPunct="1">
      <a:defRPr sz="4800" kern="1200">
        <a:solidFill>
          <a:schemeClr val="tx1"/>
        </a:solidFill>
        <a:latin typeface="Times New Roman" pitchFamily="18" charset="0"/>
        <a:ea typeface="+mn-ea"/>
        <a:cs typeface="+mn-cs"/>
      </a:defRPr>
    </a:lvl6pPr>
    <a:lvl7pPr marL="2743200" algn="l" defTabSz="914400" rtl="0" eaLnBrk="1" latinLnBrk="0" hangingPunct="1">
      <a:defRPr sz="4800" kern="1200">
        <a:solidFill>
          <a:schemeClr val="tx1"/>
        </a:solidFill>
        <a:latin typeface="Times New Roman" pitchFamily="18" charset="0"/>
        <a:ea typeface="+mn-ea"/>
        <a:cs typeface="+mn-cs"/>
      </a:defRPr>
    </a:lvl7pPr>
    <a:lvl8pPr marL="3200400" algn="l" defTabSz="914400" rtl="0" eaLnBrk="1" latinLnBrk="0" hangingPunct="1">
      <a:defRPr sz="4800" kern="1200">
        <a:solidFill>
          <a:schemeClr val="tx1"/>
        </a:solidFill>
        <a:latin typeface="Times New Roman" pitchFamily="18" charset="0"/>
        <a:ea typeface="+mn-ea"/>
        <a:cs typeface="+mn-cs"/>
      </a:defRPr>
    </a:lvl8pPr>
    <a:lvl9pPr marL="3657600" algn="l" defTabSz="914400" rtl="0" eaLnBrk="1" latinLnBrk="0" hangingPunct="1">
      <a:defRPr sz="4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B2B2B2"/>
    <a:srgbClr val="FFFFAF"/>
    <a:srgbClr val="FFFFCC"/>
    <a:srgbClr val="FFFFFF"/>
    <a:srgbClr val="FFCC66"/>
    <a:srgbClr val="008080"/>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0" autoAdjust="0"/>
    <p:restoredTop sz="94728" autoAdjust="0"/>
  </p:normalViewPr>
  <p:slideViewPr>
    <p:cSldViewPr>
      <p:cViewPr>
        <p:scale>
          <a:sx n="30" d="100"/>
          <a:sy n="30" d="100"/>
        </p:scale>
        <p:origin x="-426" y="72"/>
      </p:cViewPr>
      <p:guideLst>
        <p:guide orient="horz" pos="10368"/>
        <p:guide pos="12672"/>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25" d="100"/>
        <a:sy n="2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tt\Documents\Matt's%20Crap\School\HW\PSYC%20489\Stats%20for%20Po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tt\Documents\Matt's%20Crap\School\HW\PSYC%20489\Stats%20for%20Post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tt\Documents\Matt's%20Crap\School\HW\PSYC%20489\Stats%20for%20Poste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tt\Documents\Matt's%20Crap\School\HW\PSYC%20489\Stats%20for%20Poster.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att\Documents\Matt's%20Crap\School\HW\PSYC%20489\Stats%20for%20Po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sz="2400" dirty="0"/>
              <a:t>Opinion of </a:t>
            </a:r>
            <a:r>
              <a:rPr lang="en-US" sz="2400" dirty="0" smtClean="0"/>
              <a:t>After-School Programs</a:t>
            </a:r>
            <a:endParaRPr lang="en-US" sz="2400" dirty="0"/>
          </a:p>
        </c:rich>
      </c:tx>
    </c:title>
    <c:view3D>
      <c:rAngAx val="1"/>
    </c:view3D>
    <c:plotArea>
      <c:layout/>
      <c:bar3DChart>
        <c:barDir val="col"/>
        <c:grouping val="clustered"/>
        <c:ser>
          <c:idx val="0"/>
          <c:order val="0"/>
          <c:tx>
            <c:strRef>
              <c:f>All!$B$22</c:f>
              <c:strCache>
                <c:ptCount val="1"/>
                <c:pt idx="0">
                  <c:v>Opinion of after-school programs</c:v>
                </c:pt>
              </c:strCache>
            </c:strRef>
          </c:tx>
          <c:cat>
            <c:strRef>
              <c:f>All!$A$23:$A$27</c:f>
              <c:strCache>
                <c:ptCount val="5"/>
                <c:pt idx="0">
                  <c:v>Strongly like</c:v>
                </c:pt>
                <c:pt idx="1">
                  <c:v>Like</c:v>
                </c:pt>
                <c:pt idx="2">
                  <c:v>Somewhat like</c:v>
                </c:pt>
                <c:pt idx="3">
                  <c:v>Neutral</c:v>
                </c:pt>
                <c:pt idx="4">
                  <c:v>Somewhat dislike</c:v>
                </c:pt>
              </c:strCache>
            </c:strRef>
          </c:cat>
          <c:val>
            <c:numRef>
              <c:f>All!$B$23:$B$27</c:f>
              <c:numCache>
                <c:formatCode>0.00%</c:formatCode>
                <c:ptCount val="5"/>
                <c:pt idx="0">
                  <c:v>0.39500000000000085</c:v>
                </c:pt>
                <c:pt idx="1">
                  <c:v>0.41200000000000031</c:v>
                </c:pt>
                <c:pt idx="2">
                  <c:v>7.6000000000000109E-2</c:v>
                </c:pt>
                <c:pt idx="3">
                  <c:v>0.10900000000000012</c:v>
                </c:pt>
                <c:pt idx="4">
                  <c:v>8.000000000000021E-3</c:v>
                </c:pt>
              </c:numCache>
            </c:numRef>
          </c:val>
        </c:ser>
        <c:shape val="cylinder"/>
        <c:axId val="52254976"/>
        <c:axId val="52527488"/>
        <c:axId val="0"/>
      </c:bar3DChart>
      <c:catAx>
        <c:axId val="52254976"/>
        <c:scaling>
          <c:orientation val="minMax"/>
        </c:scaling>
        <c:axPos val="b"/>
        <c:tickLblPos val="nextTo"/>
        <c:txPr>
          <a:bodyPr/>
          <a:lstStyle/>
          <a:p>
            <a:pPr>
              <a:defRPr sz="1400" baseline="0"/>
            </a:pPr>
            <a:endParaRPr lang="en-US"/>
          </a:p>
        </c:txPr>
        <c:crossAx val="52527488"/>
        <c:crosses val="autoZero"/>
        <c:auto val="1"/>
        <c:lblAlgn val="ctr"/>
        <c:lblOffset val="100"/>
      </c:catAx>
      <c:valAx>
        <c:axId val="52527488"/>
        <c:scaling>
          <c:orientation val="minMax"/>
        </c:scaling>
        <c:axPos val="l"/>
        <c:majorGridlines/>
        <c:numFmt formatCode="0%" sourceLinked="0"/>
        <c:tickLblPos val="nextTo"/>
        <c:crossAx val="52254976"/>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400" dirty="0"/>
              <a:t>Program </a:t>
            </a:r>
            <a:r>
              <a:rPr lang="en-US" sz="2400" dirty="0" smtClean="0"/>
              <a:t>Beneficial?</a:t>
            </a:r>
            <a:endParaRPr lang="en-US" sz="2400" dirty="0"/>
          </a:p>
        </c:rich>
      </c:tx>
    </c:title>
    <c:view3D>
      <c:rAngAx val="1"/>
    </c:view3D>
    <c:plotArea>
      <c:layout/>
      <c:pie3DChart>
        <c:varyColors val="1"/>
        <c:ser>
          <c:idx val="0"/>
          <c:order val="0"/>
          <c:tx>
            <c:strRef>
              <c:f>ASP!$B$20</c:f>
              <c:strCache>
                <c:ptCount val="1"/>
                <c:pt idx="0">
                  <c:v>Program beneficial</c:v>
                </c:pt>
              </c:strCache>
            </c:strRef>
          </c:tx>
          <c:cat>
            <c:strRef>
              <c:f>ASP!$A$21:$A$22</c:f>
              <c:strCache>
                <c:ptCount val="2"/>
                <c:pt idx="0">
                  <c:v>Yes</c:v>
                </c:pt>
                <c:pt idx="1">
                  <c:v>No</c:v>
                </c:pt>
              </c:strCache>
            </c:strRef>
          </c:cat>
          <c:val>
            <c:numRef>
              <c:f>ASP!$B$21:$B$22</c:f>
              <c:numCache>
                <c:formatCode>0.00%</c:formatCode>
                <c:ptCount val="2"/>
                <c:pt idx="0">
                  <c:v>0.92900000000000005</c:v>
                </c:pt>
                <c:pt idx="1">
                  <c:v>7.0999999999999994E-2</c:v>
                </c:pt>
              </c:numCache>
            </c:numRef>
          </c:val>
        </c:ser>
      </c:pie3DChart>
    </c:plotArea>
    <c:legend>
      <c:legendPos val="r"/>
      <c:legendEntry>
        <c:idx val="0"/>
        <c:txPr>
          <a:bodyPr/>
          <a:lstStyle/>
          <a:p>
            <a:pPr>
              <a:defRPr sz="1600" baseline="0"/>
            </a:pPr>
            <a:endParaRPr lang="en-US"/>
          </a:p>
        </c:txPr>
      </c:legendEntry>
      <c:legendEntry>
        <c:idx val="1"/>
        <c:txPr>
          <a:bodyPr/>
          <a:lstStyle/>
          <a:p>
            <a:pPr>
              <a:defRPr sz="1600" baseline="0"/>
            </a:pPr>
            <a:endParaRPr lang="en-US"/>
          </a:p>
        </c:txPr>
      </c:legendEntry>
      <c:layout>
        <c:manualLayout>
          <c:xMode val="edge"/>
          <c:yMode val="edge"/>
          <c:x val="0.89807956117387211"/>
          <c:y val="0.36784520887736588"/>
          <c:w val="8.9759904452032468E-2"/>
          <c:h val="0.52544159169326121"/>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sz="2400" dirty="0"/>
              <a:t>Child/children involved in after-school activities</a:t>
            </a:r>
          </a:p>
        </c:rich>
      </c:tx>
    </c:title>
    <c:view3D>
      <c:rAngAx val="1"/>
    </c:view3D>
    <c:plotArea>
      <c:layout/>
      <c:bar3DChart>
        <c:barDir val="col"/>
        <c:grouping val="clustered"/>
        <c:ser>
          <c:idx val="0"/>
          <c:order val="0"/>
          <c:tx>
            <c:strRef>
              <c:f>Parents!$B$20</c:f>
              <c:strCache>
                <c:ptCount val="1"/>
                <c:pt idx="0">
                  <c:v>Child/children involved in after-school activities</c:v>
                </c:pt>
              </c:strCache>
            </c:strRef>
          </c:tx>
          <c:cat>
            <c:strRef>
              <c:f>Parents!$A$21:$A$22</c:f>
              <c:strCache>
                <c:ptCount val="2"/>
                <c:pt idx="0">
                  <c:v>Yes</c:v>
                </c:pt>
                <c:pt idx="1">
                  <c:v>No</c:v>
                </c:pt>
              </c:strCache>
            </c:strRef>
          </c:cat>
          <c:val>
            <c:numRef>
              <c:f>Parents!$B$21:$B$22</c:f>
              <c:numCache>
                <c:formatCode>0.00%</c:formatCode>
                <c:ptCount val="2"/>
                <c:pt idx="0">
                  <c:v>0.68400000000000005</c:v>
                </c:pt>
                <c:pt idx="1">
                  <c:v>0.31600000000000067</c:v>
                </c:pt>
              </c:numCache>
            </c:numRef>
          </c:val>
        </c:ser>
        <c:shape val="cone"/>
        <c:axId val="52730496"/>
        <c:axId val="52732288"/>
        <c:axId val="0"/>
      </c:bar3DChart>
      <c:catAx>
        <c:axId val="52730496"/>
        <c:scaling>
          <c:orientation val="minMax"/>
        </c:scaling>
        <c:axPos val="b"/>
        <c:tickLblPos val="nextTo"/>
        <c:crossAx val="52732288"/>
        <c:crosses val="autoZero"/>
        <c:auto val="1"/>
        <c:lblAlgn val="ctr"/>
        <c:lblOffset val="100"/>
      </c:catAx>
      <c:valAx>
        <c:axId val="52732288"/>
        <c:scaling>
          <c:orientation val="minMax"/>
        </c:scaling>
        <c:axPos val="l"/>
        <c:majorGridlines/>
        <c:numFmt formatCode="0%" sourceLinked="0"/>
        <c:tickLblPos val="nextTo"/>
        <c:crossAx val="52730496"/>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400" dirty="0"/>
              <a:t>Sex</a:t>
            </a:r>
          </a:p>
        </c:rich>
      </c:tx>
      <c:layout>
        <c:manualLayout>
          <c:xMode val="edge"/>
          <c:yMode val="edge"/>
          <c:x val="0.34258327126106952"/>
          <c:y val="0.14287415168472439"/>
        </c:manualLayout>
      </c:layout>
    </c:title>
    <c:view3D>
      <c:perspective val="30"/>
    </c:view3D>
    <c:plotArea>
      <c:layout/>
      <c:pie3DChart>
        <c:varyColors val="1"/>
        <c:ser>
          <c:idx val="0"/>
          <c:order val="0"/>
          <c:tx>
            <c:strRef>
              <c:f>Sheet1!$B$1</c:f>
              <c:strCache>
                <c:ptCount val="1"/>
                <c:pt idx="0">
                  <c:v>Sex</c:v>
                </c:pt>
              </c:strCache>
            </c:strRef>
          </c:tx>
          <c:explosion val="25"/>
          <c:cat>
            <c:strRef>
              <c:f>Sheet1!$A$2:$A$3</c:f>
              <c:strCache>
                <c:ptCount val="2"/>
                <c:pt idx="0">
                  <c:v>Male</c:v>
                </c:pt>
                <c:pt idx="1">
                  <c:v>Female</c:v>
                </c:pt>
              </c:strCache>
            </c:strRef>
          </c:cat>
          <c:val>
            <c:numRef>
              <c:f>Sheet1!$B$2:$B$3</c:f>
              <c:numCache>
                <c:formatCode>0.00%</c:formatCode>
                <c:ptCount val="2"/>
                <c:pt idx="0">
                  <c:v>0.44500000000000001</c:v>
                </c:pt>
                <c:pt idx="1">
                  <c:v>0.55500000000000005</c:v>
                </c:pt>
              </c:numCache>
            </c:numRef>
          </c:val>
        </c:ser>
      </c:pie3DChart>
    </c:plotArea>
    <c:legend>
      <c:legendPos val="r"/>
      <c:txPr>
        <a:bodyPr/>
        <a:lstStyle/>
        <a:p>
          <a:pPr>
            <a:defRPr sz="1600" baseline="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sz="2400" dirty="0"/>
              <a:t>Marital Status</a:t>
            </a:r>
          </a:p>
        </c:rich>
      </c:tx>
    </c:title>
    <c:plotArea>
      <c:layout/>
      <c:barChart>
        <c:barDir val="bar"/>
        <c:grouping val="clustered"/>
        <c:ser>
          <c:idx val="0"/>
          <c:order val="0"/>
          <c:tx>
            <c:strRef>
              <c:f>Demographics!$B$7</c:f>
              <c:strCache>
                <c:ptCount val="1"/>
                <c:pt idx="0">
                  <c:v>Marital Status</c:v>
                </c:pt>
              </c:strCache>
            </c:strRef>
          </c:tx>
          <c:cat>
            <c:strRef>
              <c:f>Demographics!$A$8:$A$11</c:f>
              <c:strCache>
                <c:ptCount val="4"/>
                <c:pt idx="0">
                  <c:v>Single</c:v>
                </c:pt>
                <c:pt idx="1">
                  <c:v>Married</c:v>
                </c:pt>
                <c:pt idx="2">
                  <c:v>Divorced</c:v>
                </c:pt>
                <c:pt idx="3">
                  <c:v>Other</c:v>
                </c:pt>
              </c:strCache>
            </c:strRef>
          </c:cat>
          <c:val>
            <c:numRef>
              <c:f>Demographics!$B$8:$B$11</c:f>
              <c:numCache>
                <c:formatCode>0.00%</c:formatCode>
                <c:ptCount val="4"/>
                <c:pt idx="0">
                  <c:v>0.76700000000000068</c:v>
                </c:pt>
                <c:pt idx="1">
                  <c:v>0.125</c:v>
                </c:pt>
                <c:pt idx="2">
                  <c:v>7.5000000000000011E-2</c:v>
                </c:pt>
                <c:pt idx="3">
                  <c:v>3.3000000000000002E-2</c:v>
                </c:pt>
              </c:numCache>
            </c:numRef>
          </c:val>
        </c:ser>
        <c:axId val="52688000"/>
        <c:axId val="52689536"/>
      </c:barChart>
      <c:catAx>
        <c:axId val="52688000"/>
        <c:scaling>
          <c:orientation val="minMax"/>
        </c:scaling>
        <c:axPos val="l"/>
        <c:tickLblPos val="nextTo"/>
        <c:crossAx val="52689536"/>
        <c:crosses val="autoZero"/>
        <c:auto val="1"/>
        <c:lblAlgn val="ctr"/>
        <c:lblOffset val="100"/>
      </c:catAx>
      <c:valAx>
        <c:axId val="52689536"/>
        <c:scaling>
          <c:orientation val="minMax"/>
        </c:scaling>
        <c:axPos val="b"/>
        <c:majorGridlines/>
        <c:numFmt formatCode="0%" sourceLinked="0"/>
        <c:tickLblPos val="nextTo"/>
        <c:crossAx val="52688000"/>
        <c:crosses val="autoZero"/>
        <c:crossBetween val="between"/>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3593" tIns="46798" rIns="93593" bIns="46798" numCol="1" anchor="t" anchorCtr="0" compatLnSpc="1">
            <a:prstTxWarp prst="textNoShape">
              <a:avLst/>
            </a:prstTxWarp>
          </a:bodyPr>
          <a:lstStyle>
            <a:lvl1pPr defTabSz="936625">
              <a:defRPr sz="1200"/>
            </a:lvl1pPr>
          </a:lstStyle>
          <a:p>
            <a:pPr>
              <a:defRPr/>
            </a:pPr>
            <a:endParaRPr lang="en-US"/>
          </a:p>
        </p:txBody>
      </p:sp>
      <p:sp>
        <p:nvSpPr>
          <p:cNvPr id="15363" name="Rectangle 3"/>
          <p:cNvSpPr>
            <a:spLocks noGrp="1" noChangeArrowheads="1"/>
          </p:cNvSpPr>
          <p:nvPr>
            <p:ph type="dt" sz="quarter" idx="1"/>
          </p:nvPr>
        </p:nvSpPr>
        <p:spPr bwMode="auto">
          <a:xfrm>
            <a:off x="3886200" y="0"/>
            <a:ext cx="2971800" cy="454025"/>
          </a:xfrm>
          <a:prstGeom prst="rect">
            <a:avLst/>
          </a:prstGeom>
          <a:noFill/>
          <a:ln w="9525">
            <a:noFill/>
            <a:miter lim="800000"/>
            <a:headEnd/>
            <a:tailEnd/>
          </a:ln>
          <a:effectLst/>
        </p:spPr>
        <p:txBody>
          <a:bodyPr vert="horz" wrap="square" lIns="93593" tIns="46798" rIns="93593" bIns="46798" numCol="1" anchor="t" anchorCtr="0" compatLnSpc="1">
            <a:prstTxWarp prst="textNoShape">
              <a:avLst/>
            </a:prstTxWarp>
          </a:bodyPr>
          <a:lstStyle>
            <a:lvl1pPr algn="r" defTabSz="936625">
              <a:defRPr sz="1200"/>
            </a:lvl1pPr>
          </a:lstStyle>
          <a:p>
            <a:pPr>
              <a:defRPr/>
            </a:pPr>
            <a:endParaRPr lang="en-US"/>
          </a:p>
        </p:txBody>
      </p:sp>
      <p:sp>
        <p:nvSpPr>
          <p:cNvPr id="15364" name="Rectangle 4"/>
          <p:cNvSpPr>
            <a:spLocks noGrp="1" noChangeArrowheads="1"/>
          </p:cNvSpPr>
          <p:nvPr>
            <p:ph type="ftr" sz="quarter" idx="2"/>
          </p:nvPr>
        </p:nvSpPr>
        <p:spPr bwMode="auto">
          <a:xfrm>
            <a:off x="0" y="8626475"/>
            <a:ext cx="2971800" cy="454025"/>
          </a:xfrm>
          <a:prstGeom prst="rect">
            <a:avLst/>
          </a:prstGeom>
          <a:noFill/>
          <a:ln w="9525">
            <a:noFill/>
            <a:miter lim="800000"/>
            <a:headEnd/>
            <a:tailEnd/>
          </a:ln>
          <a:effectLst/>
        </p:spPr>
        <p:txBody>
          <a:bodyPr vert="horz" wrap="square" lIns="93593" tIns="46798" rIns="93593" bIns="46798" numCol="1" anchor="b" anchorCtr="0" compatLnSpc="1">
            <a:prstTxWarp prst="textNoShape">
              <a:avLst/>
            </a:prstTxWarp>
          </a:bodyPr>
          <a:lstStyle>
            <a:lvl1pPr defTabSz="936625">
              <a:defRPr sz="1200"/>
            </a:lvl1pPr>
          </a:lstStyle>
          <a:p>
            <a:pPr>
              <a:defRPr/>
            </a:pPr>
            <a:endParaRPr lang="en-US"/>
          </a:p>
        </p:txBody>
      </p:sp>
      <p:sp>
        <p:nvSpPr>
          <p:cNvPr id="15365" name="Rectangle 5"/>
          <p:cNvSpPr>
            <a:spLocks noGrp="1" noChangeArrowheads="1"/>
          </p:cNvSpPr>
          <p:nvPr>
            <p:ph type="sldNum" sz="quarter" idx="3"/>
          </p:nvPr>
        </p:nvSpPr>
        <p:spPr bwMode="auto">
          <a:xfrm>
            <a:off x="3886200" y="8626475"/>
            <a:ext cx="2971800" cy="454025"/>
          </a:xfrm>
          <a:prstGeom prst="rect">
            <a:avLst/>
          </a:prstGeom>
          <a:noFill/>
          <a:ln w="9525">
            <a:noFill/>
            <a:miter lim="800000"/>
            <a:headEnd/>
            <a:tailEnd/>
          </a:ln>
          <a:effectLst/>
        </p:spPr>
        <p:txBody>
          <a:bodyPr vert="horz" wrap="square" lIns="93593" tIns="46798" rIns="93593" bIns="46798" numCol="1" anchor="b" anchorCtr="0" compatLnSpc="1">
            <a:prstTxWarp prst="textNoShape">
              <a:avLst/>
            </a:prstTxWarp>
          </a:bodyPr>
          <a:lstStyle>
            <a:lvl1pPr algn="r" defTabSz="936625">
              <a:defRPr sz="1200"/>
            </a:lvl1pPr>
          </a:lstStyle>
          <a:p>
            <a:pPr>
              <a:defRPr/>
            </a:pPr>
            <a:fld id="{D9C7CC23-D603-45FC-A87C-81FC4E53A00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4975" cy="458788"/>
          </a:xfrm>
          <a:prstGeom prst="rect">
            <a:avLst/>
          </a:prstGeom>
          <a:noFill/>
          <a:ln w="9525">
            <a:noFill/>
            <a:miter lim="800000"/>
            <a:headEnd/>
            <a:tailEnd/>
          </a:ln>
          <a:effectLst/>
        </p:spPr>
        <p:txBody>
          <a:bodyPr vert="horz" wrap="square" lIns="17063" tIns="8530" rIns="17063" bIns="8530" numCol="1" anchor="t" anchorCtr="0" compatLnSpc="1">
            <a:prstTxWarp prst="textNoShape">
              <a:avLst/>
            </a:prstTxWarp>
          </a:bodyPr>
          <a:lstStyle>
            <a:lvl1pPr defTabSz="171450">
              <a:defRPr sz="200"/>
            </a:lvl1pPr>
          </a:lstStyle>
          <a:p>
            <a:pPr>
              <a:defRPr/>
            </a:pPr>
            <a:endParaRPr lang="en-US"/>
          </a:p>
        </p:txBody>
      </p:sp>
      <p:sp>
        <p:nvSpPr>
          <p:cNvPr id="20483" name="Rectangle 3"/>
          <p:cNvSpPr>
            <a:spLocks noGrp="1" noChangeArrowheads="1"/>
          </p:cNvSpPr>
          <p:nvPr>
            <p:ph type="dt" idx="1"/>
          </p:nvPr>
        </p:nvSpPr>
        <p:spPr bwMode="auto">
          <a:xfrm>
            <a:off x="3883025" y="0"/>
            <a:ext cx="2974975" cy="458788"/>
          </a:xfrm>
          <a:prstGeom prst="rect">
            <a:avLst/>
          </a:prstGeom>
          <a:noFill/>
          <a:ln w="9525">
            <a:noFill/>
            <a:miter lim="800000"/>
            <a:headEnd/>
            <a:tailEnd/>
          </a:ln>
          <a:effectLst/>
        </p:spPr>
        <p:txBody>
          <a:bodyPr vert="horz" wrap="square" lIns="17063" tIns="8530" rIns="17063" bIns="8530" numCol="1" anchor="t" anchorCtr="0" compatLnSpc="1">
            <a:prstTxWarp prst="textNoShape">
              <a:avLst/>
            </a:prstTxWarp>
          </a:bodyPr>
          <a:lstStyle>
            <a:lvl1pPr algn="r" defTabSz="171450">
              <a:defRPr sz="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350963" y="679450"/>
            <a:ext cx="4160837" cy="34036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8050" y="4318000"/>
            <a:ext cx="5041900" cy="4083050"/>
          </a:xfrm>
          <a:prstGeom prst="rect">
            <a:avLst/>
          </a:prstGeom>
          <a:noFill/>
          <a:ln w="9525">
            <a:noFill/>
            <a:miter lim="800000"/>
            <a:headEnd/>
            <a:tailEnd/>
          </a:ln>
          <a:effectLst/>
        </p:spPr>
        <p:txBody>
          <a:bodyPr vert="horz" wrap="square" lIns="17063" tIns="8530" rIns="17063" bIns="85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621713"/>
            <a:ext cx="2974975" cy="458787"/>
          </a:xfrm>
          <a:prstGeom prst="rect">
            <a:avLst/>
          </a:prstGeom>
          <a:noFill/>
          <a:ln w="9525">
            <a:noFill/>
            <a:miter lim="800000"/>
            <a:headEnd/>
            <a:tailEnd/>
          </a:ln>
          <a:effectLst/>
        </p:spPr>
        <p:txBody>
          <a:bodyPr vert="horz" wrap="square" lIns="17063" tIns="8530" rIns="17063" bIns="8530" numCol="1" anchor="b" anchorCtr="0" compatLnSpc="1">
            <a:prstTxWarp prst="textNoShape">
              <a:avLst/>
            </a:prstTxWarp>
          </a:bodyPr>
          <a:lstStyle>
            <a:lvl1pPr defTabSz="171450">
              <a:defRPr sz="200"/>
            </a:lvl1pPr>
          </a:lstStyle>
          <a:p>
            <a:pPr>
              <a:defRPr/>
            </a:pPr>
            <a:endParaRPr lang="en-US"/>
          </a:p>
        </p:txBody>
      </p:sp>
      <p:sp>
        <p:nvSpPr>
          <p:cNvPr id="20487" name="Rectangle 7"/>
          <p:cNvSpPr>
            <a:spLocks noGrp="1" noChangeArrowheads="1"/>
          </p:cNvSpPr>
          <p:nvPr>
            <p:ph type="sldNum" sz="quarter" idx="5"/>
          </p:nvPr>
        </p:nvSpPr>
        <p:spPr bwMode="auto">
          <a:xfrm>
            <a:off x="3883025" y="8621713"/>
            <a:ext cx="2974975" cy="458787"/>
          </a:xfrm>
          <a:prstGeom prst="rect">
            <a:avLst/>
          </a:prstGeom>
          <a:noFill/>
          <a:ln w="9525">
            <a:noFill/>
            <a:miter lim="800000"/>
            <a:headEnd/>
            <a:tailEnd/>
          </a:ln>
          <a:effectLst/>
        </p:spPr>
        <p:txBody>
          <a:bodyPr vert="horz" wrap="square" lIns="17063" tIns="8530" rIns="17063" bIns="8530" numCol="1" anchor="b" anchorCtr="0" compatLnSpc="1">
            <a:prstTxWarp prst="textNoShape">
              <a:avLst/>
            </a:prstTxWarp>
          </a:bodyPr>
          <a:lstStyle>
            <a:lvl1pPr algn="r" defTabSz="171450">
              <a:defRPr sz="200"/>
            </a:lvl1pPr>
          </a:lstStyle>
          <a:p>
            <a:pPr>
              <a:defRPr/>
            </a:pPr>
            <a:fld id="{7F4ABD27-291D-4CB3-96C7-154F37E2B52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31AAD9E2-9544-4C3E-84A5-485356D17DF9}" type="slidenum">
              <a:rPr lang="en-US" smtClean="0"/>
              <a:pPr/>
              <a:t>1</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838" y="10226675"/>
            <a:ext cx="3419792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675" y="18653125"/>
            <a:ext cx="281622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482A28-509B-4C97-88EA-30316B05F47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F58012-F692-4E6E-920A-607AFF6BE5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70313" y="1317625"/>
            <a:ext cx="9051925" cy="28087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1363" y="1317625"/>
            <a:ext cx="27006550" cy="28087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19F597-80A5-4B27-A338-C3C8C3E803E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7625"/>
            <a:ext cx="36210875" cy="5486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011363" y="7680325"/>
            <a:ext cx="36210875" cy="21724938"/>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FA6638-624B-4893-B2F3-3A7B802203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063B73-1E02-4271-945A-5365B9EC4D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21153438"/>
            <a:ext cx="3419792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5" y="13952538"/>
            <a:ext cx="341979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E42A2A-A503-4253-A3A8-1DBEE91354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11363" y="7680325"/>
            <a:ext cx="18029237"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193000" y="7680325"/>
            <a:ext cx="18029238"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017B5C-F0C3-4E14-8B60-441E4F2A76A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363" y="7369175"/>
            <a:ext cx="17776825"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11363" y="10439400"/>
            <a:ext cx="17776825"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7475" y="7369175"/>
            <a:ext cx="1778476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437475" y="10439400"/>
            <a:ext cx="1778476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CDC270-037F-45CB-876C-09E45C73FA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7C8A33-6FCB-4DBD-8C1C-4D013EA3C2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D9B33DB-F899-4417-AA98-AC58FAB3322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1275"/>
            <a:ext cx="13236575"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730538" y="1311275"/>
            <a:ext cx="224917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363" y="6888163"/>
            <a:ext cx="13236575"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9E1E99-958C-4141-92A9-8714F29BF6D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0" y="23042563"/>
            <a:ext cx="2413952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886700" y="2941638"/>
            <a:ext cx="241395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886700" y="25763538"/>
            <a:ext cx="241395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EDE341-3268-4954-8D26-B69ECA9BA84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1">
          <a:gsLst>
            <a:gs pos="0">
              <a:srgbClr val="FFEFD1"/>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11363" y="1317625"/>
            <a:ext cx="36210875" cy="5486400"/>
          </a:xfrm>
          <a:prstGeom prst="rect">
            <a:avLst/>
          </a:prstGeom>
          <a:noFill/>
          <a:ln w="9525">
            <a:noFill/>
            <a:miter lim="800000"/>
            <a:headEnd/>
            <a:tailEnd/>
          </a:ln>
        </p:spPr>
        <p:txBody>
          <a:bodyPr vert="horz" wrap="square" lIns="417913" tIns="208954" rIns="417913" bIns="20895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011363" y="7680325"/>
            <a:ext cx="36210875" cy="21724938"/>
          </a:xfrm>
          <a:prstGeom prst="rect">
            <a:avLst/>
          </a:prstGeom>
          <a:noFill/>
          <a:ln w="9525">
            <a:noFill/>
            <a:miter lim="800000"/>
            <a:headEnd/>
            <a:tailEnd/>
          </a:ln>
        </p:spPr>
        <p:txBody>
          <a:bodyPr vert="horz" wrap="square" lIns="417913" tIns="208954" rIns="417913" bIns="20895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3252" name="Rectangle 4"/>
          <p:cNvSpPr>
            <a:spLocks noGrp="1" noChangeArrowheads="1"/>
          </p:cNvSpPr>
          <p:nvPr>
            <p:ph type="dt" sz="half" idx="2"/>
          </p:nvPr>
        </p:nvSpPr>
        <p:spPr bwMode="auto">
          <a:xfrm>
            <a:off x="2011363" y="29976763"/>
            <a:ext cx="9388475" cy="2286000"/>
          </a:xfrm>
          <a:prstGeom prst="rect">
            <a:avLst/>
          </a:prstGeom>
          <a:noFill/>
          <a:ln w="9525">
            <a:noFill/>
            <a:miter lim="800000"/>
            <a:headEnd/>
            <a:tailEnd/>
          </a:ln>
          <a:effectLst/>
        </p:spPr>
        <p:txBody>
          <a:bodyPr vert="horz" wrap="square" lIns="417913" tIns="208954" rIns="417913" bIns="208954" numCol="1" anchor="t" anchorCtr="0" compatLnSpc="1">
            <a:prstTxWarp prst="textNoShape">
              <a:avLst/>
            </a:prstTxWarp>
          </a:bodyPr>
          <a:lstStyle>
            <a:lvl1pPr>
              <a:defRPr sz="6400">
                <a:latin typeface="Arial" charset="0"/>
              </a:defRPr>
            </a:lvl1pPr>
          </a:lstStyle>
          <a:p>
            <a:pPr>
              <a:defRPr/>
            </a:pPr>
            <a:endParaRPr lang="en-US"/>
          </a:p>
        </p:txBody>
      </p:sp>
      <p:sp>
        <p:nvSpPr>
          <p:cNvPr id="53253" name="Rectangle 5"/>
          <p:cNvSpPr>
            <a:spLocks noGrp="1" noChangeArrowheads="1"/>
          </p:cNvSpPr>
          <p:nvPr>
            <p:ph type="ftr" sz="quarter" idx="3"/>
          </p:nvPr>
        </p:nvSpPr>
        <p:spPr bwMode="auto">
          <a:xfrm>
            <a:off x="13746163" y="29976763"/>
            <a:ext cx="12741275" cy="2286000"/>
          </a:xfrm>
          <a:prstGeom prst="rect">
            <a:avLst/>
          </a:prstGeom>
          <a:noFill/>
          <a:ln w="9525">
            <a:noFill/>
            <a:miter lim="800000"/>
            <a:headEnd/>
            <a:tailEnd/>
          </a:ln>
          <a:effectLst/>
        </p:spPr>
        <p:txBody>
          <a:bodyPr vert="horz" wrap="square" lIns="417913" tIns="208954" rIns="417913" bIns="208954" numCol="1" anchor="t" anchorCtr="0" compatLnSpc="1">
            <a:prstTxWarp prst="textNoShape">
              <a:avLst/>
            </a:prstTxWarp>
          </a:bodyPr>
          <a:lstStyle>
            <a:lvl1pPr algn="ctr">
              <a:defRPr sz="6400">
                <a:latin typeface="Arial" charset="0"/>
              </a:defRPr>
            </a:lvl1pPr>
          </a:lstStyle>
          <a:p>
            <a:pPr>
              <a:defRPr/>
            </a:pPr>
            <a:endParaRPr lang="en-US"/>
          </a:p>
        </p:txBody>
      </p:sp>
      <p:sp>
        <p:nvSpPr>
          <p:cNvPr id="53254" name="Rectangle 6"/>
          <p:cNvSpPr>
            <a:spLocks noGrp="1" noChangeArrowheads="1"/>
          </p:cNvSpPr>
          <p:nvPr>
            <p:ph type="sldNum" sz="quarter" idx="4"/>
          </p:nvPr>
        </p:nvSpPr>
        <p:spPr bwMode="auto">
          <a:xfrm>
            <a:off x="28833763" y="29976763"/>
            <a:ext cx="9388475" cy="2286000"/>
          </a:xfrm>
          <a:prstGeom prst="rect">
            <a:avLst/>
          </a:prstGeom>
          <a:noFill/>
          <a:ln w="9525">
            <a:noFill/>
            <a:miter lim="800000"/>
            <a:headEnd/>
            <a:tailEnd/>
          </a:ln>
          <a:effectLst/>
        </p:spPr>
        <p:txBody>
          <a:bodyPr vert="horz" wrap="square" lIns="417913" tIns="208954" rIns="417913" bIns="208954" numCol="1" anchor="t" anchorCtr="0" compatLnSpc="1">
            <a:prstTxWarp prst="textNoShape">
              <a:avLst/>
            </a:prstTxWarp>
          </a:bodyPr>
          <a:lstStyle>
            <a:lvl1pPr algn="r">
              <a:defRPr sz="6400">
                <a:latin typeface="Arial" charset="0"/>
              </a:defRPr>
            </a:lvl1pPr>
          </a:lstStyle>
          <a:p>
            <a:pPr>
              <a:defRPr/>
            </a:pPr>
            <a:fld id="{B90F0174-A834-4AE6-BA00-F8541234B9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68" r:id="rId2"/>
    <p:sldLayoutId id="2147483667" r:id="rId3"/>
    <p:sldLayoutId id="2147483666" r:id="rId4"/>
    <p:sldLayoutId id="2147483665" r:id="rId5"/>
    <p:sldLayoutId id="2147483664" r:id="rId6"/>
    <p:sldLayoutId id="2147483663" r:id="rId7"/>
    <p:sldLayoutId id="2147483662" r:id="rId8"/>
    <p:sldLayoutId id="2147483661" r:id="rId9"/>
    <p:sldLayoutId id="2147483660" r:id="rId10"/>
    <p:sldLayoutId id="2147483659" r:id="rId11"/>
    <p:sldLayoutId id="2147483658" r:id="rId12"/>
  </p:sldLayoutIdLst>
  <p:txStyles>
    <p:titleStyle>
      <a:lvl1pPr algn="ctr" defTabSz="4179888" rtl="0" eaLnBrk="0" fontAlgn="base" hangingPunct="0">
        <a:spcBef>
          <a:spcPct val="0"/>
        </a:spcBef>
        <a:spcAft>
          <a:spcPct val="0"/>
        </a:spcAft>
        <a:defRPr sz="20100">
          <a:solidFill>
            <a:schemeClr val="tx2"/>
          </a:solidFill>
          <a:latin typeface="+mj-lt"/>
          <a:ea typeface="+mj-ea"/>
          <a:cs typeface="+mj-cs"/>
        </a:defRPr>
      </a:lvl1pPr>
      <a:lvl2pPr algn="ctr" defTabSz="4179888" rtl="0" eaLnBrk="0" fontAlgn="base" hangingPunct="0">
        <a:spcBef>
          <a:spcPct val="0"/>
        </a:spcBef>
        <a:spcAft>
          <a:spcPct val="0"/>
        </a:spcAft>
        <a:defRPr sz="20100">
          <a:solidFill>
            <a:schemeClr val="tx2"/>
          </a:solidFill>
          <a:latin typeface="Arial" charset="0"/>
        </a:defRPr>
      </a:lvl2pPr>
      <a:lvl3pPr algn="ctr" defTabSz="4179888" rtl="0" eaLnBrk="0" fontAlgn="base" hangingPunct="0">
        <a:spcBef>
          <a:spcPct val="0"/>
        </a:spcBef>
        <a:spcAft>
          <a:spcPct val="0"/>
        </a:spcAft>
        <a:defRPr sz="20100">
          <a:solidFill>
            <a:schemeClr val="tx2"/>
          </a:solidFill>
          <a:latin typeface="Arial" charset="0"/>
        </a:defRPr>
      </a:lvl3pPr>
      <a:lvl4pPr algn="ctr" defTabSz="4179888" rtl="0" eaLnBrk="0" fontAlgn="base" hangingPunct="0">
        <a:spcBef>
          <a:spcPct val="0"/>
        </a:spcBef>
        <a:spcAft>
          <a:spcPct val="0"/>
        </a:spcAft>
        <a:defRPr sz="20100">
          <a:solidFill>
            <a:schemeClr val="tx2"/>
          </a:solidFill>
          <a:latin typeface="Arial" charset="0"/>
        </a:defRPr>
      </a:lvl4pPr>
      <a:lvl5pPr algn="ctr" defTabSz="4179888" rtl="0" eaLnBrk="0" fontAlgn="base" hangingPunct="0">
        <a:spcBef>
          <a:spcPct val="0"/>
        </a:spcBef>
        <a:spcAft>
          <a:spcPct val="0"/>
        </a:spcAft>
        <a:defRPr sz="20100">
          <a:solidFill>
            <a:schemeClr val="tx2"/>
          </a:solidFill>
          <a:latin typeface="Arial" charset="0"/>
        </a:defRPr>
      </a:lvl5pPr>
      <a:lvl6pPr marL="457200" algn="ctr" defTabSz="4179888" rtl="0" fontAlgn="base">
        <a:spcBef>
          <a:spcPct val="0"/>
        </a:spcBef>
        <a:spcAft>
          <a:spcPct val="0"/>
        </a:spcAft>
        <a:defRPr sz="20100">
          <a:solidFill>
            <a:schemeClr val="tx2"/>
          </a:solidFill>
          <a:latin typeface="Arial" charset="0"/>
        </a:defRPr>
      </a:lvl6pPr>
      <a:lvl7pPr marL="914400" algn="ctr" defTabSz="4179888" rtl="0" fontAlgn="base">
        <a:spcBef>
          <a:spcPct val="0"/>
        </a:spcBef>
        <a:spcAft>
          <a:spcPct val="0"/>
        </a:spcAft>
        <a:defRPr sz="20100">
          <a:solidFill>
            <a:schemeClr val="tx2"/>
          </a:solidFill>
          <a:latin typeface="Arial" charset="0"/>
        </a:defRPr>
      </a:lvl7pPr>
      <a:lvl8pPr marL="1371600" algn="ctr" defTabSz="4179888" rtl="0" fontAlgn="base">
        <a:spcBef>
          <a:spcPct val="0"/>
        </a:spcBef>
        <a:spcAft>
          <a:spcPct val="0"/>
        </a:spcAft>
        <a:defRPr sz="20100">
          <a:solidFill>
            <a:schemeClr val="tx2"/>
          </a:solidFill>
          <a:latin typeface="Arial" charset="0"/>
        </a:defRPr>
      </a:lvl8pPr>
      <a:lvl9pPr marL="1828800" algn="ctr" defTabSz="4179888" rtl="0" fontAlgn="base">
        <a:spcBef>
          <a:spcPct val="0"/>
        </a:spcBef>
        <a:spcAft>
          <a:spcPct val="0"/>
        </a:spcAft>
        <a:defRPr sz="20100">
          <a:solidFill>
            <a:schemeClr val="tx2"/>
          </a:solidFill>
          <a:latin typeface="Arial" charset="0"/>
        </a:defRPr>
      </a:lvl9pPr>
    </p:titleStyle>
    <p:bodyStyle>
      <a:lvl1pPr marL="1566863" indent="-1566863" algn="l" defTabSz="4179888" rtl="0" eaLnBrk="0" fontAlgn="base" hangingPunct="0">
        <a:spcBef>
          <a:spcPct val="20000"/>
        </a:spcBef>
        <a:spcAft>
          <a:spcPct val="0"/>
        </a:spcAft>
        <a:buChar char="•"/>
        <a:defRPr sz="14600">
          <a:solidFill>
            <a:schemeClr val="tx1"/>
          </a:solidFill>
          <a:latin typeface="+mn-lt"/>
          <a:ea typeface="+mn-ea"/>
          <a:cs typeface="+mn-cs"/>
        </a:defRPr>
      </a:lvl1pPr>
      <a:lvl2pPr marL="3395663" indent="-1304925" algn="l" defTabSz="4179888" rtl="0" eaLnBrk="0" fontAlgn="base" hangingPunct="0">
        <a:spcBef>
          <a:spcPct val="20000"/>
        </a:spcBef>
        <a:spcAft>
          <a:spcPct val="0"/>
        </a:spcAft>
        <a:buChar char="–"/>
        <a:defRPr sz="12800">
          <a:solidFill>
            <a:schemeClr val="tx1"/>
          </a:solidFill>
          <a:latin typeface="+mn-lt"/>
        </a:defRPr>
      </a:lvl2pPr>
      <a:lvl3pPr marL="5224463" indent="-1044575" algn="l" defTabSz="4179888" rtl="0" eaLnBrk="0" fontAlgn="base" hangingPunct="0">
        <a:spcBef>
          <a:spcPct val="20000"/>
        </a:spcBef>
        <a:spcAft>
          <a:spcPct val="0"/>
        </a:spcAft>
        <a:buChar char="•"/>
        <a:defRPr sz="11000">
          <a:solidFill>
            <a:schemeClr val="tx1"/>
          </a:solidFill>
          <a:latin typeface="+mn-lt"/>
        </a:defRPr>
      </a:lvl3pPr>
      <a:lvl4pPr marL="7315200" indent="-1044575" algn="l" defTabSz="4179888" rtl="0" eaLnBrk="0" fontAlgn="base" hangingPunct="0">
        <a:spcBef>
          <a:spcPct val="20000"/>
        </a:spcBef>
        <a:spcAft>
          <a:spcPct val="0"/>
        </a:spcAft>
        <a:buChar char="–"/>
        <a:defRPr sz="9100">
          <a:solidFill>
            <a:schemeClr val="tx1"/>
          </a:solidFill>
          <a:latin typeface="+mn-lt"/>
        </a:defRPr>
      </a:lvl4pPr>
      <a:lvl5pPr marL="9405938" indent="-1046163" algn="l" defTabSz="4179888" rtl="0" eaLnBrk="0" fontAlgn="base" hangingPunct="0">
        <a:spcBef>
          <a:spcPct val="20000"/>
        </a:spcBef>
        <a:spcAft>
          <a:spcPct val="0"/>
        </a:spcAft>
        <a:buChar char="»"/>
        <a:defRPr sz="9100">
          <a:solidFill>
            <a:schemeClr val="tx1"/>
          </a:solidFill>
          <a:latin typeface="+mn-lt"/>
        </a:defRPr>
      </a:lvl5pPr>
      <a:lvl6pPr marL="9863138" indent="-1046163" algn="l" defTabSz="4179888" rtl="0" fontAlgn="base">
        <a:spcBef>
          <a:spcPct val="20000"/>
        </a:spcBef>
        <a:spcAft>
          <a:spcPct val="0"/>
        </a:spcAft>
        <a:buChar char="»"/>
        <a:defRPr sz="9100">
          <a:solidFill>
            <a:schemeClr val="tx1"/>
          </a:solidFill>
          <a:latin typeface="+mn-lt"/>
        </a:defRPr>
      </a:lvl6pPr>
      <a:lvl7pPr marL="10320338" indent="-1046163" algn="l" defTabSz="4179888" rtl="0" fontAlgn="base">
        <a:spcBef>
          <a:spcPct val="20000"/>
        </a:spcBef>
        <a:spcAft>
          <a:spcPct val="0"/>
        </a:spcAft>
        <a:buChar char="»"/>
        <a:defRPr sz="9100">
          <a:solidFill>
            <a:schemeClr val="tx1"/>
          </a:solidFill>
          <a:latin typeface="+mn-lt"/>
        </a:defRPr>
      </a:lvl7pPr>
      <a:lvl8pPr marL="10777538" indent="-1046163" algn="l" defTabSz="4179888" rtl="0" fontAlgn="base">
        <a:spcBef>
          <a:spcPct val="20000"/>
        </a:spcBef>
        <a:spcAft>
          <a:spcPct val="0"/>
        </a:spcAft>
        <a:buChar char="»"/>
        <a:defRPr sz="9100">
          <a:solidFill>
            <a:schemeClr val="tx1"/>
          </a:solidFill>
          <a:latin typeface="+mn-lt"/>
        </a:defRPr>
      </a:lvl8pPr>
      <a:lvl9pPr marL="11234738" indent="-1046163" algn="l" defTabSz="4179888" rtl="0" fontAlgn="base">
        <a:spcBef>
          <a:spcPct val="20000"/>
        </a:spcBef>
        <a:spcAft>
          <a:spcPct val="0"/>
        </a:spcAft>
        <a:buChar char="»"/>
        <a:defRPr sz="9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hyperlink" Target="http://www.youngrembrandts.com/boise-ID" TargetMode="External"/><Relationship Id="rId18" Type="http://schemas.openxmlformats.org/officeDocument/2006/relationships/hyperlink" Target="http://www.babchurch.org/" TargetMode="External"/><Relationship Id="rId26" Type="http://schemas.openxmlformats.org/officeDocument/2006/relationships/hyperlink" Target="http://www.boiseschools.org/jfk/index.html" TargetMode="External"/><Relationship Id="rId39" Type="http://schemas.openxmlformats.org/officeDocument/2006/relationships/hyperlink" Target="http://www.bgclubidaho.org/" TargetMode="External"/><Relationship Id="rId21" Type="http://schemas.openxmlformats.org/officeDocument/2006/relationships/hyperlink" Target="http://www.idahorush.com/" TargetMode="External"/><Relationship Id="rId34" Type="http://schemas.openxmlformats.org/officeDocument/2006/relationships/hyperlink" Target="http://www.cityofboise.org/Bee/Foothills/index.aspx" TargetMode="External"/><Relationship Id="rId42" Type="http://schemas.openxmlformats.org/officeDocument/2006/relationships/hyperlink" Target="http://www.thecabinidaho.org/" TargetMode="External"/><Relationship Id="rId47" Type="http://schemas.openxmlformats.org/officeDocument/2006/relationships/hyperlink" Target="http://www.boiseschools.org/schools/TVMSC/index.html" TargetMode="External"/><Relationship Id="rId50" Type="http://schemas.openxmlformats.org/officeDocument/2006/relationships/hyperlink" Target="http://www.eastwindcc.com/youth.htm" TargetMode="External"/><Relationship Id="rId55" Type="http://schemas.openxmlformats.org/officeDocument/2006/relationships/hyperlink" Target="http://www.stpbc.com/" TargetMode="External"/><Relationship Id="rId63" Type="http://schemas.openxmlformats.org/officeDocument/2006/relationships/hyperlink" Target="http://sciencephoto.com/images/download_wm_image.html/M8302141-Childrens_day_care_centre-SPL.jpg?id=778302141" TargetMode="External"/><Relationship Id="rId68" Type="http://schemas.openxmlformats.org/officeDocument/2006/relationships/image" Target="../media/image6.jpeg"/><Relationship Id="rId7" Type="http://schemas.openxmlformats.org/officeDocument/2006/relationships/hyperlink" Target="http://www.ymcatvidaho.org/" TargetMode="External"/><Relationship Id="rId71" Type="http://schemas.openxmlformats.org/officeDocument/2006/relationships/chart" Target="../charts/chart1.xml"/><Relationship Id="rId2" Type="http://schemas.openxmlformats.org/officeDocument/2006/relationships/notesSlide" Target="../notesSlides/notesSlide1.xml"/><Relationship Id="rId16" Type="http://schemas.openxmlformats.org/officeDocument/2006/relationships/hyperlink" Target="http://www.idahoshakespeare.org/" TargetMode="External"/><Relationship Id="rId29" Type="http://schemas.openxmlformats.org/officeDocument/2006/relationships/hyperlink" Target="http://www.puentes.biz/" TargetMode="External"/><Relationship Id="rId11" Type="http://schemas.openxmlformats.org/officeDocument/2006/relationships/hyperlink" Target="http://www.cityofboise.org/Departments/Parks/Activities/YouthServices/index.aspx" TargetMode="External"/><Relationship Id="rId24" Type="http://schemas.openxmlformats.org/officeDocument/2006/relationships/hyperlink" Target="http://www.boiseartmuseum.org/" TargetMode="External"/><Relationship Id="rId32" Type="http://schemas.openxmlformats.org/officeDocument/2006/relationships/hyperlink" Target="http://www.boiseirishdance.blogspot.com/" TargetMode="External"/><Relationship Id="rId37" Type="http://schemas.openxmlformats.org/officeDocument/2006/relationships/hyperlink" Target="http://none/" TargetMode="External"/><Relationship Id="rId40" Type="http://schemas.openxmlformats.org/officeDocument/2006/relationships/hyperlink" Target="http://www.bbbsidaho.org/" TargetMode="External"/><Relationship Id="rId45" Type="http://schemas.openxmlformats.org/officeDocument/2006/relationships/hyperlink" Target="http://www.cityofboise.org/Parks/activities" TargetMode="External"/><Relationship Id="rId53" Type="http://schemas.openxmlformats.org/officeDocument/2006/relationships/hyperlink" Target="http://www.satisfiedinjesus.org/ministries/jhhs/" TargetMode="External"/><Relationship Id="rId58" Type="http://schemas.openxmlformats.org/officeDocument/2006/relationships/hyperlink" Target="http://www.boiseschools.org/schools/booth/index.html" TargetMode="External"/><Relationship Id="rId66" Type="http://schemas.openxmlformats.org/officeDocument/2006/relationships/image" Target="../media/image5.jpeg"/><Relationship Id="rId74" Type="http://schemas.openxmlformats.org/officeDocument/2006/relationships/chart" Target="../charts/chart4.xml"/><Relationship Id="rId5" Type="http://schemas.openxmlformats.org/officeDocument/2006/relationships/hyperlink" Target="http://www.boisepubliclibrary.org/" TargetMode="External"/><Relationship Id="rId15" Type="http://schemas.openxmlformats.org/officeDocument/2006/relationships/hyperlink" Target="http://www.danceunlimitedstudios.com/" TargetMode="External"/><Relationship Id="rId23" Type="http://schemas.openxmlformats.org/officeDocument/2006/relationships/hyperlink" Target="http://www.columbiaheightsbaptist.org/" TargetMode="External"/><Relationship Id="rId28" Type="http://schemas.openxmlformats.org/officeDocument/2006/relationships/hyperlink" Target="http://www.cvcsonline.org/home" TargetMode="External"/><Relationship Id="rId36" Type="http://schemas.openxmlformats.org/officeDocument/2006/relationships/hyperlink" Target="http://www.boiserockschool.com/" TargetMode="External"/><Relationship Id="rId49" Type="http://schemas.openxmlformats.org/officeDocument/2006/relationships/hyperlink" Target="http://www.ccboise.org/" TargetMode="External"/><Relationship Id="rId57" Type="http://schemas.openxmlformats.org/officeDocument/2006/relationships/hyperlink" Target="http://www.boiseschools.org/schools/bes/index.html" TargetMode="External"/><Relationship Id="rId61" Type="http://schemas.openxmlformats.org/officeDocument/2006/relationships/hyperlink" Target="http://sciencephoto.com/images/download_wm_image.html/H460277-Schoolchildren_playing-SPL.jpg?id=724600277" TargetMode="External"/><Relationship Id="rId10" Type="http://schemas.openxmlformats.org/officeDocument/2006/relationships/hyperlink" Target="http://www.koglutheran.org/" TargetMode="External"/><Relationship Id="rId19" Type="http://schemas.openxmlformats.org/officeDocument/2006/relationships/hyperlink" Target="http://www.boisepeakfitness.com/" TargetMode="External"/><Relationship Id="rId31" Type="http://schemas.openxmlformats.org/officeDocument/2006/relationships/hyperlink" Target="http://www.girlscouts-ssc.org/" TargetMode="External"/><Relationship Id="rId44" Type="http://schemas.openxmlformats.org/officeDocument/2006/relationships/hyperlink" Target="http://rec.boisestate.edu/camps/lacrosse/" TargetMode="External"/><Relationship Id="rId52" Type="http://schemas.openxmlformats.org/officeDocument/2006/relationships/hyperlink" Target="http://www.ustickbaptist.org/" TargetMode="External"/><Relationship Id="rId60" Type="http://schemas.openxmlformats.org/officeDocument/2006/relationships/image" Target="../media/image2.png"/><Relationship Id="rId65" Type="http://schemas.openxmlformats.org/officeDocument/2006/relationships/hyperlink" Target="http://sciencephoto.com/images/download_wm_image.html/P930828-Sandbox_Play_in_Pre-School-SPL.jpg?id=809300828" TargetMode="External"/><Relationship Id="rId73" Type="http://schemas.openxmlformats.org/officeDocument/2006/relationships/chart" Target="../charts/chart3.xml"/><Relationship Id="rId4" Type="http://schemas.openxmlformats.org/officeDocument/2006/relationships/hyperlink" Target="http://www.cityofboise.org/Bee/WaterShed/Home/index.aspx" TargetMode="External"/><Relationship Id="rId9" Type="http://schemas.openxmlformats.org/officeDocument/2006/relationships/hyperlink" Target="http://www.foothills.org/" TargetMode="External"/><Relationship Id="rId14" Type="http://schemas.openxmlformats.org/officeDocument/2006/relationships/hyperlink" Target="http://www.successinchess.com/" TargetMode="External"/><Relationship Id="rId22" Type="http://schemas.openxmlformats.org/officeDocument/2006/relationships/hyperlink" Target="http://www.idahomusicacademy.org/" TargetMode="External"/><Relationship Id="rId27" Type="http://schemas.openxmlformats.org/officeDocument/2006/relationships/hyperlink" Target="http://www.berlitzidaho.com/" TargetMode="External"/><Relationship Id="rId30" Type="http://schemas.openxmlformats.org/officeDocument/2006/relationships/hyperlink" Target="http://www.meridianschools.org/" TargetMode="External"/><Relationship Id="rId35" Type="http://schemas.openxmlformats.org/officeDocument/2006/relationships/hyperlink" Target="http://www.cityofboise.org/Departments/Parks/Activities/YouthServices/page3901.aspx" TargetMode="External"/><Relationship Id="rId43" Type="http://schemas.openxmlformats.org/officeDocument/2006/relationships/hyperlink" Target="http://www.jlboise.com/boise/npo.jsp?pg=projects&amp;article=4" TargetMode="External"/><Relationship Id="rId48" Type="http://schemas.openxmlformats.org/officeDocument/2006/relationships/hyperlink" Target="http://east-jh.schoolfusion.us/" TargetMode="External"/><Relationship Id="rId56" Type="http://schemas.openxmlformats.org/officeDocument/2006/relationships/hyperlink" Target="http://www.boiseschools.org/schools/tech_center/" TargetMode="External"/><Relationship Id="rId64" Type="http://schemas.openxmlformats.org/officeDocument/2006/relationships/image" Target="../media/image4.jpeg"/><Relationship Id="rId69" Type="http://schemas.openxmlformats.org/officeDocument/2006/relationships/hyperlink" Target="http://sciencephoto.com/images/download_wm_image.html/M8302193-Drawing-SPL.jpg?id=778302193" TargetMode="External"/><Relationship Id="rId8" Type="http://schemas.openxmlformats.org/officeDocument/2006/relationships/hyperlink" Target="http://www.first-presbyterian.org/" TargetMode="External"/><Relationship Id="rId51" Type="http://schemas.openxmlformats.org/officeDocument/2006/relationships/hyperlink" Target="http://www.ourpcag.org/" TargetMode="External"/><Relationship Id="rId72" Type="http://schemas.openxmlformats.org/officeDocument/2006/relationships/chart" Target="../charts/chart2.xml"/><Relationship Id="rId3" Type="http://schemas.openxmlformats.org/officeDocument/2006/relationships/hyperlink" Target="http://www.boisewhizkid.com/" TargetMode="External"/><Relationship Id="rId12" Type="http://schemas.openxmlformats.org/officeDocument/2006/relationships/hyperlink" Target="http://www.boiseschools.org/schools/madison/index.html" TargetMode="External"/><Relationship Id="rId17" Type="http://schemas.openxmlformats.org/officeDocument/2006/relationships/hyperlink" Target="http://www.idahoiceworld.com/" TargetMode="External"/><Relationship Id="rId25" Type="http://schemas.openxmlformats.org/officeDocument/2006/relationships/hyperlink" Target="http://www.boiseschools.org/schools/adams/" TargetMode="External"/><Relationship Id="rId33" Type="http://schemas.openxmlformats.org/officeDocument/2006/relationships/hyperlink" Target="http://www.cityofboise.org/Departments/Parks/Activities/YouthServices/page26030.aspx" TargetMode="External"/><Relationship Id="rId38" Type="http://schemas.openxmlformats.org/officeDocument/2006/relationships/hyperlink" Target="http://www.thefirstteeidaho.org/" TargetMode="External"/><Relationship Id="rId46" Type="http://schemas.openxmlformats.org/officeDocument/2006/relationships/hyperlink" Target="http://www.boiseschools.org/schools/bla/index.html" TargetMode="External"/><Relationship Id="rId59" Type="http://schemas.openxmlformats.org/officeDocument/2006/relationships/image" Target="../media/image1.png"/><Relationship Id="rId67" Type="http://schemas.openxmlformats.org/officeDocument/2006/relationships/hyperlink" Target="http://sciencephoto.com/images/download_wm_image.html/F001920-Friendship-SPL.jpg?id=700010920" TargetMode="External"/><Relationship Id="rId20" Type="http://schemas.openxmlformats.org/officeDocument/2006/relationships/hyperlink" Target="http://www.warmspringsgolfcourse.com/" TargetMode="External"/><Relationship Id="rId41" Type="http://schemas.openxmlformats.org/officeDocument/2006/relationships/hyperlink" Target="http://www.gotr.org/" TargetMode="External"/><Relationship Id="rId54" Type="http://schemas.openxmlformats.org/officeDocument/2006/relationships/hyperlink" Target="http://2ndbaptistboiseyouth.wordpress.com/" TargetMode="External"/><Relationship Id="rId62" Type="http://schemas.openxmlformats.org/officeDocument/2006/relationships/image" Target="../media/image3.jpeg"/><Relationship Id="rId70" Type="http://schemas.openxmlformats.org/officeDocument/2006/relationships/image" Target="../media/image7.jpeg"/><Relationship Id="rId75" Type="http://schemas.openxmlformats.org/officeDocument/2006/relationships/chart" Target="../charts/chart5.xml"/><Relationship Id="rId1" Type="http://schemas.openxmlformats.org/officeDocument/2006/relationships/slideLayout" Target="../slideLayouts/slideLayout12.xml"/><Relationship Id="rId6" Type="http://schemas.openxmlformats.org/officeDocument/2006/relationships/hyperlink" Target="http://www.cityofboise.org/Departments/Parks/Activities/Pools/index.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Table 38"/>
          <p:cNvGraphicFramePr>
            <a:graphicFrameLocks noGrp="1"/>
          </p:cNvGraphicFramePr>
          <p:nvPr/>
        </p:nvGraphicFramePr>
        <p:xfrm>
          <a:off x="13716000" y="6629400"/>
          <a:ext cx="12877800" cy="25369838"/>
        </p:xfrm>
        <a:graphic>
          <a:graphicData uri="http://schemas.openxmlformats.org/drawingml/2006/table">
            <a:tbl>
              <a:tblPr/>
              <a:tblGrid>
                <a:gridCol w="6367516"/>
                <a:gridCol w="1456248"/>
                <a:gridCol w="5054037"/>
              </a:tblGrid>
              <a:tr h="383598">
                <a:tc>
                  <a:txBody>
                    <a:bodyPr/>
                    <a:lstStyle/>
                    <a:p>
                      <a:pPr algn="ctr" fontAlgn="ctr"/>
                      <a:r>
                        <a:rPr lang="en-US" sz="2800" b="1" i="0" u="none" strike="noStrike" dirty="0">
                          <a:solidFill>
                            <a:srgbClr val="660033"/>
                          </a:solidFill>
                          <a:latin typeface="Calibri"/>
                        </a:rPr>
                        <a:t>Agency</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ctr" fontAlgn="ctr"/>
                      <a:r>
                        <a:rPr lang="en-US" sz="2800" b="1" i="0" u="none" strike="noStrike">
                          <a:solidFill>
                            <a:srgbClr val="660033"/>
                          </a:solidFill>
                          <a:latin typeface="Calibri"/>
                        </a:rPr>
                        <a:t>Ages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ctr" fontAlgn="ctr"/>
                      <a:r>
                        <a:rPr lang="en-US" sz="2800" b="1" i="0" u="none" strike="noStrike" dirty="0">
                          <a:solidFill>
                            <a:srgbClr val="660033"/>
                          </a:solidFill>
                          <a:latin typeface="Calibri"/>
                        </a:rPr>
                        <a:t>Cost</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
                        </a:rPr>
                        <a:t>Whiz Kid Daycare and Preschool</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dirty="0">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
                        </a:rPr>
                        <a:t>Boise WaterShed Environmental Ed. Center</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dirty="0">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
                        </a:rPr>
                        <a:t>Library!</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6"/>
                        </a:rPr>
                        <a:t>Swimming Pool Centers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starts at $1.50 - depends on age/time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7"/>
                        </a:rPr>
                        <a:t>Eagle Y's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8"/>
                        </a:rPr>
                        <a:t>First Presbyterian Church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9"/>
                        </a:rPr>
                        <a:t>Foothills Christian Church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0"/>
                        </a:rPr>
                        <a:t>King of Glory Lutheran Church Youth Programs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7"/>
                        </a:rPr>
                        <a:t>Ninth Street Y's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7"/>
                        </a:rPr>
                        <a:t>Ustick Y's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7"/>
                        </a:rPr>
                        <a:t>Washington Street Y's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7"/>
                        </a:rPr>
                        <a:t>Y's Kids on the Bench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1"/>
                        </a:rPr>
                        <a:t>City of Boise, Camps, Visual &amp; Performing Arts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2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2"/>
                        </a:rPr>
                        <a:t>Madison Early Childhood Center</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5</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3"/>
                        </a:rPr>
                        <a:t>Young Rembrandts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$9.00 / class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4"/>
                        </a:rPr>
                        <a:t>Vellotti's Chess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5"/>
                        </a:rPr>
                        <a:t>Dance Unlimited</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$36-$42/month</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6"/>
                        </a:rPr>
                        <a:t>Idaho Shakespeare Festival Spring Drama</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$60 - $675</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7"/>
                        </a:rPr>
                        <a:t>Idaho Ice World - hockey and ice skating</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$78 - $400/program and $6/visit</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8"/>
                        </a:rPr>
                        <a:t>Bridgepoint Church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9"/>
                        </a:rPr>
                        <a:t>Boise Peak Fitness Rock Climbing</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0"/>
                        </a:rPr>
                        <a:t>Warm Springs Golf Course</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4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$46/session, drop in starts at $10</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1"/>
                        </a:rPr>
                        <a:t>Capitol Youth Soccer / Idaho Rush Soccer</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4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$50-$750 - varies by program</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2"/>
                        </a:rPr>
                        <a:t>Idaho Music Academy</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4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$65 - $150 per month</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3"/>
                        </a:rPr>
                        <a:t>Columbia Heights Baptist Church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4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4"/>
                        </a:rPr>
                        <a:t>Boise Art Museum Camps and Classes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4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5"/>
                        </a:rPr>
                        <a:t>Elementary School Programs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11</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6"/>
                        </a:rPr>
                        <a:t>Just for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$49-740/month </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7"/>
                        </a:rPr>
                        <a:t>Berlitz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8"/>
                        </a:rPr>
                        <a:t>Cole Valley Christian Schools Extended Care</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29"/>
                        </a:rPr>
                        <a:t>Puentes 4 Kids - Spanish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0"/>
                        </a:rPr>
                        <a:t>Christine Donnell School of the Arts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13</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7"/>
                        </a:rPr>
                        <a:t>Hunter Y's Kids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14</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7"/>
                        </a:rPr>
                        <a:t>YMCA</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15</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1"/>
                        </a:rPr>
                        <a:t>Girl Scouts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$12/annual</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2"/>
                        </a:rPr>
                        <a:t>An Daire Academy of Irish Dance</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$60/month</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3"/>
                        </a:rPr>
                        <a:t>Mobile Recreation Unit</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4"/>
                        </a:rPr>
                        <a:t>Foothills Learning Center</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5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 except summer camps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5"/>
                        </a:rPr>
                        <a:t>City of Boise Playcamps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$63-76/week for residents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6"/>
                        </a:rPr>
                        <a:t>Boise Rock School</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 to 14</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$125/month</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7"/>
                        </a:rPr>
                        <a:t>ParkCenter Youth Fitness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 to 15</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$15-25 monthly</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8"/>
                        </a:rPr>
                        <a:t>The First Tee of Idaho</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 to 17</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$15-$100/program</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9"/>
                        </a:rPr>
                        <a:t>Boys and Girls Club</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$10/school-year and summer</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0"/>
                        </a:rPr>
                        <a:t>Big Brothers, Big Sisters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11"/>
                        </a:rPr>
                        <a:t>City of Boise After School Programs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6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1"/>
                        </a:rPr>
                        <a:t>Girls on the Run Idaho</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8 to 14</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$35-$105</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2"/>
                        </a:rPr>
                        <a:t>The Cabin</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8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$145 and up</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3"/>
                        </a:rPr>
                        <a:t>Especially Me!</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9 to 12</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$20 </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4"/>
                        </a:rPr>
                        <a:t>Boise State University Lacrosse Camps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10 to 17</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$119/camp</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30"/>
                        </a:rPr>
                        <a:t>Middle School Programs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11 to 13</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5"/>
                        </a:rPr>
                        <a:t>Girls Youth Softball Tournaments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$265 per team</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6"/>
                        </a:rPr>
                        <a:t>Boise Language Academy</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7"/>
                        </a:rPr>
                        <a:t>Treasure Valley Math and Science Center</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11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8"/>
                        </a:rPr>
                        <a:t>East Jr. High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 to 15</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9"/>
                        </a:rPr>
                        <a:t>1 Way Jesus Youth Ministry</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0"/>
                        </a:rPr>
                        <a:t>Eastwind Community Church Youth Group</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1"/>
                        </a:rPr>
                        <a:t>Emerge Youth - ParkCenter Assembly of God</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2"/>
                        </a:rPr>
                        <a:t>IGNITE - Ustick Baptist Church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3"/>
                        </a:rPr>
                        <a:t>THIRST</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4"/>
                        </a:rPr>
                        <a:t>The Exchange - 2nd Baptist Church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12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5"/>
                        </a:rPr>
                        <a:t>St. Paul Baptist Church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13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45"/>
                        </a:rPr>
                        <a:t>Fort Boise Community Teen Activity Center</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13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6"/>
                        </a:rPr>
                        <a:t>Technical Eduation Center</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dirty="0">
                          <a:solidFill>
                            <a:srgbClr val="660033"/>
                          </a:solidFill>
                          <a:latin typeface="Calibri"/>
                        </a:rPr>
                        <a:t>15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Free</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7"/>
                        </a:rPr>
                        <a:t>High School Programs</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15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r h="383598">
                <a:tc>
                  <a:txBody>
                    <a:bodyPr/>
                    <a:lstStyle/>
                    <a:p>
                      <a:pPr algn="l" fontAlgn="ctr"/>
                      <a:r>
                        <a:rPr lang="en-US" sz="2400" b="0" i="0" u="sng" strike="noStrike">
                          <a:solidFill>
                            <a:srgbClr val="0000FF"/>
                          </a:solidFill>
                          <a:latin typeface="Calibri"/>
                          <a:hlinkClick r:id="rId58"/>
                        </a:rPr>
                        <a:t>Marian Pritchett School at Booth</a:t>
                      </a:r>
                      <a:endParaRPr lang="en-US" sz="2400" b="0" i="0" u="sng" strike="noStrike">
                        <a:solidFill>
                          <a:srgbClr val="0000FF"/>
                        </a:solidFill>
                        <a:latin typeface="Calibri"/>
                      </a:endParaRP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a:solidFill>
                            <a:srgbClr val="660033"/>
                          </a:solidFill>
                          <a:latin typeface="Calibri"/>
                        </a:rPr>
                        <a:t>15 to 18</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c>
                  <a:txBody>
                    <a:bodyPr/>
                    <a:lstStyle/>
                    <a:p>
                      <a:pPr algn="l" fontAlgn="ctr"/>
                      <a:r>
                        <a:rPr lang="en-US" sz="2400" b="0" i="0" u="none" strike="noStrike" dirty="0">
                          <a:solidFill>
                            <a:srgbClr val="660033"/>
                          </a:solidFill>
                          <a:latin typeface="Calibri"/>
                        </a:rPr>
                        <a:t>Varies</a:t>
                      </a:r>
                    </a:p>
                  </a:txBody>
                  <a:tcPr marL="9525" marR="9525" marT="9525"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solidFill>
                      <a:srgbClr val="FFFFFF"/>
                    </a:solidFill>
                  </a:tcPr>
                </a:tc>
              </a:tr>
            </a:tbl>
          </a:graphicData>
        </a:graphic>
      </p:graphicFrame>
      <p:sp>
        <p:nvSpPr>
          <p:cNvPr id="13314" name="Rectangle 2"/>
          <p:cNvSpPr>
            <a:spLocks noGrp="1" noChangeArrowheads="1"/>
          </p:cNvSpPr>
          <p:nvPr>
            <p:ph type="title"/>
          </p:nvPr>
        </p:nvSpPr>
        <p:spPr>
          <a:xfrm>
            <a:off x="8915400" y="838200"/>
            <a:ext cx="22098000" cy="2819400"/>
          </a:xfrm>
          <a:solidFill>
            <a:srgbClr val="B2B2B2"/>
          </a:solidFill>
        </p:spPr>
        <p:txBody>
          <a:bodyPr/>
          <a:lstStyle/>
          <a:p>
            <a:pPr eaLnBrk="1" hangingPunct="1">
              <a:lnSpc>
                <a:spcPct val="85000"/>
              </a:lnSpc>
              <a:defRPr/>
            </a:pPr>
            <a:r>
              <a:rPr lang="en-US" sz="7000" b="1" dirty="0" smtClean="0">
                <a:effectLst>
                  <a:outerShdw blurRad="38100" dist="38100" dir="2700000" algn="tl">
                    <a:srgbClr val="000000">
                      <a:alpha val="43137"/>
                    </a:srgbClr>
                  </a:outerShdw>
                </a:effectLst>
                <a:latin typeface="Bookman"/>
              </a:rPr>
              <a:t>Civic Engagement in Action:</a:t>
            </a:r>
            <a:r>
              <a:rPr lang="en-US" sz="7000" b="1" dirty="0" smtClean="0">
                <a:solidFill>
                  <a:schemeClr val="tx1"/>
                </a:solidFill>
                <a:effectLst>
                  <a:outerShdw blurRad="38100" dist="38100" dir="2700000" algn="tl">
                    <a:srgbClr val="C0C0C0"/>
                  </a:outerShdw>
                </a:effectLst>
                <a:latin typeface="Bookman" pitchFamily="18" charset="0"/>
                <a:cs typeface="Times New Roman" pitchFamily="18" charset="0"/>
              </a:rPr>
              <a:t/>
            </a:r>
            <a:br>
              <a:rPr lang="en-US" sz="7000" b="1" dirty="0" smtClean="0">
                <a:solidFill>
                  <a:schemeClr val="tx1"/>
                </a:solidFill>
                <a:effectLst>
                  <a:outerShdw blurRad="38100" dist="38100" dir="2700000" algn="tl">
                    <a:srgbClr val="C0C0C0"/>
                  </a:outerShdw>
                </a:effectLst>
                <a:latin typeface="Bookman" pitchFamily="18" charset="0"/>
                <a:cs typeface="Times New Roman" pitchFamily="18" charset="0"/>
              </a:rPr>
            </a:br>
            <a:r>
              <a:rPr lang="en-US" sz="7000" b="1" dirty="0" smtClean="0">
                <a:solidFill>
                  <a:schemeClr val="tx1"/>
                </a:solidFill>
                <a:effectLst>
                  <a:outerShdw blurRad="38100" dist="38100" dir="2700000" algn="tl">
                    <a:srgbClr val="C0C0C0"/>
                  </a:outerShdw>
                </a:effectLst>
                <a:latin typeface="Bookman" pitchFamily="18" charset="0"/>
                <a:cs typeface="Times New Roman" pitchFamily="18" charset="0"/>
              </a:rPr>
              <a:t>After-School Programs</a:t>
            </a:r>
            <a:br>
              <a:rPr lang="en-US" sz="7000" b="1" dirty="0" smtClean="0">
                <a:solidFill>
                  <a:schemeClr val="tx1"/>
                </a:solidFill>
                <a:effectLst>
                  <a:outerShdw blurRad="38100" dist="38100" dir="2700000" algn="tl">
                    <a:srgbClr val="C0C0C0"/>
                  </a:outerShdw>
                </a:effectLst>
                <a:latin typeface="Bookman" pitchFamily="18" charset="0"/>
                <a:cs typeface="Times New Roman" pitchFamily="18" charset="0"/>
              </a:rPr>
            </a:br>
            <a:r>
              <a:rPr lang="en-US" sz="7000" b="1" dirty="0" smtClean="0">
                <a:solidFill>
                  <a:schemeClr val="tx1"/>
                </a:solidFill>
                <a:effectLst>
                  <a:outerShdw blurRad="38100" dist="38100" dir="2700000" algn="tl">
                    <a:srgbClr val="C0C0C0"/>
                  </a:outerShdw>
                </a:effectLst>
                <a:latin typeface="Bookman" pitchFamily="18" charset="0"/>
                <a:cs typeface="Times New Roman" pitchFamily="18" charset="0"/>
              </a:rPr>
              <a:t>Community Perceptions Influencing Involvement</a:t>
            </a:r>
          </a:p>
        </p:txBody>
      </p:sp>
      <p:sp>
        <p:nvSpPr>
          <p:cNvPr id="16656" name="Text Box 189"/>
          <p:cNvSpPr txBox="1">
            <a:spLocks noChangeArrowheads="1"/>
          </p:cNvSpPr>
          <p:nvPr/>
        </p:nvSpPr>
        <p:spPr bwMode="auto">
          <a:xfrm>
            <a:off x="15486063" y="22928263"/>
            <a:ext cx="4994275" cy="347662"/>
          </a:xfrm>
          <a:prstGeom prst="rect">
            <a:avLst/>
          </a:prstGeom>
          <a:noFill/>
          <a:ln w="9525">
            <a:noFill/>
            <a:miter lim="800000"/>
            <a:headEnd/>
            <a:tailEnd/>
          </a:ln>
        </p:spPr>
        <p:txBody>
          <a:bodyPr lIns="73508" tIns="36754" rIns="73508" bIns="36754">
            <a:spAutoFit/>
          </a:bodyPr>
          <a:lstStyle/>
          <a:p>
            <a:pPr defTabSz="733425">
              <a:spcBef>
                <a:spcPct val="50000"/>
              </a:spcBef>
            </a:pPr>
            <a:endParaRPr lang="en-US" sz="1800"/>
          </a:p>
        </p:txBody>
      </p:sp>
      <p:sp>
        <p:nvSpPr>
          <p:cNvPr id="16657" name="Text Box 1156"/>
          <p:cNvSpPr txBox="1">
            <a:spLocks noChangeArrowheads="1"/>
          </p:cNvSpPr>
          <p:nvPr/>
        </p:nvSpPr>
        <p:spPr bwMode="auto">
          <a:xfrm>
            <a:off x="29197300" y="5486400"/>
            <a:ext cx="7502525" cy="347663"/>
          </a:xfrm>
          <a:prstGeom prst="rect">
            <a:avLst/>
          </a:prstGeom>
          <a:noFill/>
          <a:ln w="9525">
            <a:noFill/>
            <a:miter lim="800000"/>
            <a:headEnd/>
            <a:tailEnd/>
          </a:ln>
        </p:spPr>
        <p:txBody>
          <a:bodyPr lIns="73508" tIns="36754" rIns="73508" bIns="36754">
            <a:spAutoFit/>
          </a:bodyPr>
          <a:lstStyle/>
          <a:p>
            <a:pPr defTabSz="733425">
              <a:spcBef>
                <a:spcPct val="50000"/>
              </a:spcBef>
            </a:pPr>
            <a:endParaRPr lang="en-US" sz="1800"/>
          </a:p>
        </p:txBody>
      </p:sp>
      <p:sp>
        <p:nvSpPr>
          <p:cNvPr id="16658" name="Text Box 1813"/>
          <p:cNvSpPr txBox="1">
            <a:spLocks noChangeArrowheads="1"/>
          </p:cNvSpPr>
          <p:nvPr/>
        </p:nvSpPr>
        <p:spPr bwMode="auto">
          <a:xfrm>
            <a:off x="29322713" y="10714038"/>
            <a:ext cx="5483225" cy="347662"/>
          </a:xfrm>
          <a:prstGeom prst="rect">
            <a:avLst/>
          </a:prstGeom>
          <a:noFill/>
          <a:ln w="9525">
            <a:noFill/>
            <a:miter lim="800000"/>
            <a:headEnd/>
            <a:tailEnd/>
          </a:ln>
        </p:spPr>
        <p:txBody>
          <a:bodyPr lIns="73508" tIns="36754" rIns="73508" bIns="36754">
            <a:spAutoFit/>
          </a:bodyPr>
          <a:lstStyle/>
          <a:p>
            <a:pPr defTabSz="733425">
              <a:spcBef>
                <a:spcPct val="50000"/>
              </a:spcBef>
            </a:pPr>
            <a:endParaRPr lang="en-US" sz="1800"/>
          </a:p>
        </p:txBody>
      </p:sp>
      <p:pic>
        <p:nvPicPr>
          <p:cNvPr id="16659" name="Picture 1980" descr="logorevhorpc"/>
          <p:cNvPicPr preferRelativeResize="0">
            <a:picLocks noChangeArrowheads="1"/>
          </p:cNvPicPr>
          <p:nvPr/>
        </p:nvPicPr>
        <p:blipFill>
          <a:blip r:embed="rId59"/>
          <a:srcRect/>
          <a:stretch>
            <a:fillRect/>
          </a:stretch>
        </p:blipFill>
        <p:spPr bwMode="auto">
          <a:xfrm>
            <a:off x="31242000" y="914400"/>
            <a:ext cx="8001000" cy="3429000"/>
          </a:xfrm>
          <a:prstGeom prst="rect">
            <a:avLst/>
          </a:prstGeom>
          <a:noFill/>
          <a:ln w="0" algn="in">
            <a:solidFill>
              <a:schemeClr val="tx1"/>
            </a:solidFill>
            <a:miter lim="800000"/>
            <a:headEnd/>
            <a:tailEnd/>
          </a:ln>
        </p:spPr>
      </p:pic>
      <p:pic>
        <p:nvPicPr>
          <p:cNvPr id="16660" name="Picture 1984"/>
          <p:cNvPicPr>
            <a:picLocks noChangeAspect="1" noChangeArrowheads="1"/>
          </p:cNvPicPr>
          <p:nvPr/>
        </p:nvPicPr>
        <p:blipFill>
          <a:blip r:embed="rId60"/>
          <a:srcRect/>
          <a:stretch>
            <a:fillRect/>
          </a:stretch>
        </p:blipFill>
        <p:spPr bwMode="auto">
          <a:xfrm>
            <a:off x="990600" y="990600"/>
            <a:ext cx="7696200" cy="3467100"/>
          </a:xfrm>
          <a:prstGeom prst="rect">
            <a:avLst/>
          </a:prstGeom>
          <a:noFill/>
          <a:ln w="9525">
            <a:solidFill>
              <a:schemeClr val="tx1"/>
            </a:solidFill>
            <a:miter lim="800000"/>
            <a:headEnd/>
            <a:tailEnd/>
          </a:ln>
        </p:spPr>
      </p:pic>
      <p:sp>
        <p:nvSpPr>
          <p:cNvPr id="16661" name="Rectangle 4"/>
          <p:cNvSpPr>
            <a:spLocks noChangeArrowheads="1"/>
          </p:cNvSpPr>
          <p:nvPr/>
        </p:nvSpPr>
        <p:spPr bwMode="auto">
          <a:xfrm>
            <a:off x="39395400" y="0"/>
            <a:ext cx="838200" cy="32918400"/>
          </a:xfrm>
          <a:prstGeom prst="rect">
            <a:avLst/>
          </a:prstGeom>
          <a:solidFill>
            <a:srgbClr val="B2B2B2"/>
          </a:solidFill>
          <a:ln w="9525">
            <a:noFill/>
            <a:miter lim="800000"/>
            <a:headEnd/>
            <a:tailEnd/>
          </a:ln>
        </p:spPr>
        <p:txBody>
          <a:bodyPr lIns="302227" tIns="151113" rIns="302227" bIns="151113" anchor="ctr"/>
          <a:lstStyle/>
          <a:p>
            <a:pPr algn="ctr" defTabSz="3022600"/>
            <a:endParaRPr lang="en-US" sz="5900"/>
          </a:p>
        </p:txBody>
      </p:sp>
      <p:sp>
        <p:nvSpPr>
          <p:cNvPr id="16662" name="Rectangle 4"/>
          <p:cNvSpPr>
            <a:spLocks noChangeArrowheads="1"/>
          </p:cNvSpPr>
          <p:nvPr/>
        </p:nvSpPr>
        <p:spPr bwMode="auto">
          <a:xfrm>
            <a:off x="0" y="0"/>
            <a:ext cx="838200" cy="32918400"/>
          </a:xfrm>
          <a:prstGeom prst="rect">
            <a:avLst/>
          </a:prstGeom>
          <a:solidFill>
            <a:srgbClr val="B2B2B2"/>
          </a:solidFill>
          <a:ln w="9525">
            <a:noFill/>
            <a:miter lim="800000"/>
            <a:headEnd/>
            <a:tailEnd/>
          </a:ln>
        </p:spPr>
        <p:txBody>
          <a:bodyPr lIns="302227" tIns="151113" rIns="302227" bIns="151113" anchor="ctr"/>
          <a:lstStyle/>
          <a:p>
            <a:pPr algn="ctr" defTabSz="3022600"/>
            <a:endParaRPr lang="en-US" sz="5900"/>
          </a:p>
        </p:txBody>
      </p:sp>
      <p:sp>
        <p:nvSpPr>
          <p:cNvPr id="16663" name="Rectangle 4"/>
          <p:cNvSpPr>
            <a:spLocks noChangeArrowheads="1"/>
          </p:cNvSpPr>
          <p:nvPr/>
        </p:nvSpPr>
        <p:spPr bwMode="auto">
          <a:xfrm rot="5400000">
            <a:off x="19697700" y="12382500"/>
            <a:ext cx="838200" cy="40233600"/>
          </a:xfrm>
          <a:prstGeom prst="rect">
            <a:avLst/>
          </a:prstGeom>
          <a:solidFill>
            <a:srgbClr val="B2B2B2"/>
          </a:solidFill>
          <a:ln w="9525">
            <a:noFill/>
            <a:miter lim="800000"/>
            <a:headEnd/>
            <a:tailEnd/>
          </a:ln>
        </p:spPr>
        <p:txBody>
          <a:bodyPr lIns="302227" tIns="151113" rIns="302227" bIns="151113" anchor="ctr"/>
          <a:lstStyle/>
          <a:p>
            <a:pPr algn="ctr" defTabSz="3022600"/>
            <a:endParaRPr lang="en-US" sz="5900"/>
          </a:p>
        </p:txBody>
      </p:sp>
      <p:sp>
        <p:nvSpPr>
          <p:cNvPr id="16664" name="Rectangle 4"/>
          <p:cNvSpPr>
            <a:spLocks noChangeArrowheads="1"/>
          </p:cNvSpPr>
          <p:nvPr/>
        </p:nvSpPr>
        <p:spPr bwMode="auto">
          <a:xfrm rot="5400000">
            <a:off x="19697700" y="-19697700"/>
            <a:ext cx="838200" cy="40233600"/>
          </a:xfrm>
          <a:prstGeom prst="rect">
            <a:avLst/>
          </a:prstGeom>
          <a:solidFill>
            <a:srgbClr val="B2B2B2"/>
          </a:solidFill>
          <a:ln w="9525">
            <a:noFill/>
            <a:miter lim="800000"/>
            <a:headEnd/>
            <a:tailEnd/>
          </a:ln>
        </p:spPr>
        <p:txBody>
          <a:bodyPr lIns="302227" tIns="151113" rIns="302227" bIns="151113" anchor="ctr"/>
          <a:lstStyle/>
          <a:p>
            <a:pPr algn="ctr" defTabSz="3022600"/>
            <a:endParaRPr lang="en-US" sz="5900"/>
          </a:p>
        </p:txBody>
      </p:sp>
      <p:sp>
        <p:nvSpPr>
          <p:cNvPr id="16665" name="Rectangle 4"/>
          <p:cNvSpPr>
            <a:spLocks noChangeArrowheads="1"/>
          </p:cNvSpPr>
          <p:nvPr/>
        </p:nvSpPr>
        <p:spPr bwMode="auto">
          <a:xfrm>
            <a:off x="13030200" y="5867400"/>
            <a:ext cx="457200" cy="27051000"/>
          </a:xfrm>
          <a:prstGeom prst="rect">
            <a:avLst/>
          </a:prstGeom>
          <a:solidFill>
            <a:srgbClr val="B2B2B2"/>
          </a:solidFill>
          <a:ln w="9525">
            <a:noFill/>
            <a:miter lim="800000"/>
            <a:headEnd/>
            <a:tailEnd/>
          </a:ln>
        </p:spPr>
        <p:txBody>
          <a:bodyPr lIns="302227" tIns="151113" rIns="302227" bIns="151113" anchor="ctr"/>
          <a:lstStyle/>
          <a:p>
            <a:pPr algn="ctr" defTabSz="3022600"/>
            <a:endParaRPr lang="en-US" sz="5900"/>
          </a:p>
        </p:txBody>
      </p:sp>
      <p:sp>
        <p:nvSpPr>
          <p:cNvPr id="16666" name="Rectangle 4"/>
          <p:cNvSpPr>
            <a:spLocks noChangeArrowheads="1"/>
          </p:cNvSpPr>
          <p:nvPr/>
        </p:nvSpPr>
        <p:spPr bwMode="auto">
          <a:xfrm>
            <a:off x="26746200" y="5867400"/>
            <a:ext cx="457200" cy="27051000"/>
          </a:xfrm>
          <a:prstGeom prst="rect">
            <a:avLst/>
          </a:prstGeom>
          <a:solidFill>
            <a:srgbClr val="B2B2B2"/>
          </a:solidFill>
          <a:ln w="9525">
            <a:noFill/>
            <a:miter lim="800000"/>
            <a:headEnd/>
            <a:tailEnd/>
          </a:ln>
        </p:spPr>
        <p:txBody>
          <a:bodyPr lIns="302227" tIns="151113" rIns="302227" bIns="151113" anchor="ctr"/>
          <a:lstStyle/>
          <a:p>
            <a:pPr algn="ctr" defTabSz="3022600"/>
            <a:endParaRPr lang="en-US" sz="5900"/>
          </a:p>
        </p:txBody>
      </p:sp>
      <p:sp>
        <p:nvSpPr>
          <p:cNvPr id="22" name="Rectangle 21"/>
          <p:cNvSpPr/>
          <p:nvPr/>
        </p:nvSpPr>
        <p:spPr>
          <a:xfrm>
            <a:off x="9601200" y="3581400"/>
            <a:ext cx="20726400" cy="2308225"/>
          </a:xfrm>
          <a:prstGeom prst="rect">
            <a:avLst/>
          </a:prstGeom>
        </p:spPr>
        <p:txBody>
          <a:bodyPr>
            <a:spAutoFit/>
          </a:bodyPr>
          <a:lstStyle/>
          <a:p>
            <a:pPr algn="ctr">
              <a:defRPr/>
            </a:pPr>
            <a:r>
              <a:rPr lang="en-US" b="1" dirty="0">
                <a:effectLst>
                  <a:outerShdw blurRad="38100" dist="38100" dir="2700000" algn="tl">
                    <a:srgbClr val="C0C0C0"/>
                  </a:outerShdw>
                </a:effectLst>
                <a:latin typeface="Bookman" pitchFamily="18" charset="0"/>
                <a:cs typeface="Times New Roman" pitchFamily="18" charset="0"/>
              </a:rPr>
              <a:t>Shirree Reynolds; Jackie Mosier; Chanel </a:t>
            </a:r>
            <a:r>
              <a:rPr lang="en-US" b="1" dirty="0" err="1">
                <a:effectLst>
                  <a:outerShdw blurRad="38100" dist="38100" dir="2700000" algn="tl">
                    <a:srgbClr val="C0C0C0"/>
                  </a:outerShdw>
                </a:effectLst>
                <a:latin typeface="Bookman" pitchFamily="18" charset="0"/>
                <a:cs typeface="Times New Roman" pitchFamily="18" charset="0"/>
              </a:rPr>
              <a:t>Peisner</a:t>
            </a:r>
            <a:r>
              <a:rPr lang="en-US" b="1" dirty="0">
                <a:effectLst>
                  <a:outerShdw blurRad="38100" dist="38100" dir="2700000" algn="tl">
                    <a:srgbClr val="C0C0C0"/>
                  </a:outerShdw>
                </a:effectLst>
                <a:latin typeface="Bookman" pitchFamily="18" charset="0"/>
                <a:cs typeface="Times New Roman" pitchFamily="18" charset="0"/>
              </a:rPr>
              <a:t>; Matt Hallowell; Ashley </a:t>
            </a:r>
            <a:r>
              <a:rPr lang="en-US" b="1" dirty="0">
                <a:effectLst>
                  <a:outerShdw blurRad="38100" dist="38100" dir="2700000" algn="tl">
                    <a:srgbClr val="C0C0C0"/>
                  </a:outerShdw>
                </a:effectLst>
                <a:latin typeface="Bookman" pitchFamily="18" charset="0"/>
                <a:cs typeface="Times New Roman" pitchFamily="18" charset="0"/>
              </a:rPr>
              <a:t>Murphy</a:t>
            </a:r>
            <a:r>
              <a:rPr lang="en-US" b="1" dirty="0">
                <a:effectLst>
                  <a:outerShdw blurRad="38100" dist="38100" dir="2700000" algn="tl">
                    <a:srgbClr val="C0C0C0"/>
                  </a:outerShdw>
                </a:effectLst>
                <a:latin typeface="Bookman" pitchFamily="18" charset="0"/>
                <a:cs typeface="Times New Roman" pitchFamily="18" charset="0"/>
              </a:rPr>
              <a:t>; Linda </a:t>
            </a:r>
            <a:r>
              <a:rPr lang="en-US" b="1" dirty="0" err="1">
                <a:effectLst>
                  <a:outerShdw blurRad="38100" dist="38100" dir="2700000" algn="tl">
                    <a:srgbClr val="C0C0C0"/>
                  </a:outerShdw>
                </a:effectLst>
                <a:latin typeface="Bookman" pitchFamily="18" charset="0"/>
                <a:cs typeface="Times New Roman" pitchFamily="18" charset="0"/>
              </a:rPr>
              <a:t>Anooshian</a:t>
            </a:r>
            <a:r>
              <a:rPr lang="en-US" b="1" dirty="0">
                <a:effectLst>
                  <a:outerShdw blurRad="38100" dist="38100" dir="2700000" algn="tl">
                    <a:srgbClr val="C0C0C0"/>
                  </a:outerShdw>
                </a:effectLst>
                <a:latin typeface="Bookman" pitchFamily="18" charset="0"/>
                <a:cs typeface="Times New Roman" pitchFamily="18" charset="0"/>
              </a:rPr>
              <a:t>, </a:t>
            </a:r>
            <a:r>
              <a:rPr lang="en-US" b="1" dirty="0">
                <a:effectLst>
                  <a:outerShdw blurRad="38100" dist="38100" dir="2700000" algn="tl">
                    <a:srgbClr val="C0C0C0"/>
                  </a:outerShdw>
                </a:effectLst>
                <a:latin typeface="Bookman" pitchFamily="18" charset="0"/>
                <a:cs typeface="Times New Roman" pitchFamily="18" charset="0"/>
              </a:rPr>
              <a:t>PhD</a:t>
            </a:r>
          </a:p>
          <a:p>
            <a:pPr algn="ctr">
              <a:defRPr/>
            </a:pPr>
            <a:r>
              <a:rPr lang="en-US" b="1" dirty="0" err="1">
                <a:latin typeface="Bookman"/>
              </a:rPr>
              <a:t>Psyc</a:t>
            </a:r>
            <a:r>
              <a:rPr lang="en-US" b="1" dirty="0">
                <a:latin typeface="Bookman"/>
              </a:rPr>
              <a:t> 489, Capstones, Spring 2010</a:t>
            </a:r>
            <a:endParaRPr lang="en-US" b="1" dirty="0">
              <a:latin typeface="Bookman"/>
            </a:endParaRPr>
          </a:p>
        </p:txBody>
      </p:sp>
      <p:sp>
        <p:nvSpPr>
          <p:cNvPr id="16668" name="Text Box 13"/>
          <p:cNvSpPr txBox="1">
            <a:spLocks noChangeArrowheads="1"/>
          </p:cNvSpPr>
          <p:nvPr/>
        </p:nvSpPr>
        <p:spPr bwMode="auto">
          <a:xfrm>
            <a:off x="914400" y="5867400"/>
            <a:ext cx="12039600" cy="733425"/>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n w="38100">
            <a:solidFill>
              <a:schemeClr val="tx1"/>
            </a:solidFill>
            <a:miter lim="800000"/>
            <a:headEnd/>
            <a:tailEnd/>
          </a:ln>
        </p:spPr>
        <p:txBody>
          <a:bodyPr lIns="55440" tIns="27720" rIns="55440" bIns="27720">
            <a:spAutoFit/>
          </a:bodyPr>
          <a:lstStyle/>
          <a:p>
            <a:pPr algn="ctr" defTabSz="554038">
              <a:spcBef>
                <a:spcPct val="50000"/>
              </a:spcBef>
            </a:pPr>
            <a:r>
              <a:rPr lang="en-US" sz="4400" b="1"/>
              <a:t>INTRODUCTION</a:t>
            </a:r>
          </a:p>
        </p:txBody>
      </p:sp>
      <p:sp>
        <p:nvSpPr>
          <p:cNvPr id="16669" name="Text Box 13"/>
          <p:cNvSpPr txBox="1">
            <a:spLocks noChangeArrowheads="1"/>
          </p:cNvSpPr>
          <p:nvPr/>
        </p:nvSpPr>
        <p:spPr bwMode="auto">
          <a:xfrm>
            <a:off x="13563600" y="5867400"/>
            <a:ext cx="13106400" cy="733425"/>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n w="38100">
            <a:solidFill>
              <a:schemeClr val="tx1"/>
            </a:solidFill>
            <a:miter lim="800000"/>
            <a:headEnd/>
            <a:tailEnd/>
          </a:ln>
        </p:spPr>
        <p:txBody>
          <a:bodyPr lIns="55440" tIns="27720" rIns="55440" bIns="27720">
            <a:spAutoFit/>
          </a:bodyPr>
          <a:lstStyle/>
          <a:p>
            <a:pPr algn="ctr" defTabSz="554038">
              <a:spcBef>
                <a:spcPct val="50000"/>
              </a:spcBef>
            </a:pPr>
            <a:r>
              <a:rPr lang="en-US" sz="4400" b="1"/>
              <a:t>AFTER-SCHOOL PROGRAMS</a:t>
            </a:r>
          </a:p>
        </p:txBody>
      </p:sp>
      <p:sp>
        <p:nvSpPr>
          <p:cNvPr id="16670" name="Text Box 13"/>
          <p:cNvSpPr txBox="1">
            <a:spLocks noChangeArrowheads="1"/>
          </p:cNvSpPr>
          <p:nvPr/>
        </p:nvSpPr>
        <p:spPr bwMode="auto">
          <a:xfrm>
            <a:off x="27279600" y="5867400"/>
            <a:ext cx="12039600" cy="733425"/>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n w="38100">
            <a:solidFill>
              <a:schemeClr val="tx1"/>
            </a:solidFill>
            <a:miter lim="800000"/>
            <a:headEnd/>
            <a:tailEnd/>
          </a:ln>
        </p:spPr>
        <p:txBody>
          <a:bodyPr lIns="55440" tIns="27720" rIns="55440" bIns="27720">
            <a:spAutoFit/>
          </a:bodyPr>
          <a:lstStyle/>
          <a:p>
            <a:pPr algn="ctr" defTabSz="554038">
              <a:spcBef>
                <a:spcPct val="50000"/>
              </a:spcBef>
            </a:pPr>
            <a:r>
              <a:rPr lang="en-US" sz="4400" b="1"/>
              <a:t>RESULTS</a:t>
            </a:r>
          </a:p>
        </p:txBody>
      </p:sp>
      <p:sp>
        <p:nvSpPr>
          <p:cNvPr id="16671" name="Text Box 13"/>
          <p:cNvSpPr txBox="1">
            <a:spLocks noChangeArrowheads="1"/>
          </p:cNvSpPr>
          <p:nvPr/>
        </p:nvSpPr>
        <p:spPr bwMode="auto">
          <a:xfrm>
            <a:off x="914400" y="21516975"/>
            <a:ext cx="12039600" cy="733425"/>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n w="38100">
            <a:solidFill>
              <a:schemeClr val="tx1"/>
            </a:solidFill>
            <a:miter lim="800000"/>
            <a:headEnd/>
            <a:tailEnd/>
          </a:ln>
        </p:spPr>
        <p:txBody>
          <a:bodyPr lIns="55440" tIns="27720" rIns="55440" bIns="27720">
            <a:spAutoFit/>
          </a:bodyPr>
          <a:lstStyle/>
          <a:p>
            <a:pPr algn="ctr" defTabSz="554038">
              <a:spcBef>
                <a:spcPct val="50000"/>
              </a:spcBef>
            </a:pPr>
            <a:r>
              <a:rPr lang="en-US" sz="4400" b="1"/>
              <a:t>METHODS</a:t>
            </a:r>
          </a:p>
        </p:txBody>
      </p:sp>
      <p:sp>
        <p:nvSpPr>
          <p:cNvPr id="16672" name="Text Box 13"/>
          <p:cNvSpPr txBox="1">
            <a:spLocks noChangeArrowheads="1"/>
          </p:cNvSpPr>
          <p:nvPr/>
        </p:nvSpPr>
        <p:spPr bwMode="auto">
          <a:xfrm>
            <a:off x="27355800" y="29565600"/>
            <a:ext cx="12039600" cy="671513"/>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n w="38100">
            <a:solidFill>
              <a:schemeClr val="tx1"/>
            </a:solidFill>
            <a:miter lim="800000"/>
            <a:headEnd/>
            <a:tailEnd/>
          </a:ln>
        </p:spPr>
        <p:txBody>
          <a:bodyPr lIns="55440" tIns="27720" rIns="55440" bIns="27720">
            <a:spAutoFit/>
          </a:bodyPr>
          <a:lstStyle/>
          <a:p>
            <a:pPr algn="ctr" defTabSz="554038">
              <a:spcBef>
                <a:spcPct val="50000"/>
              </a:spcBef>
            </a:pPr>
            <a:r>
              <a:rPr lang="en-US" sz="4000" b="1"/>
              <a:t>REFERENCES</a:t>
            </a:r>
          </a:p>
        </p:txBody>
      </p:sp>
      <p:pic>
        <p:nvPicPr>
          <p:cNvPr id="16673" name="Picture 1027" descr="Download now">
            <a:hlinkClick r:id="rId61"/>
          </p:cNvPr>
          <p:cNvPicPr>
            <a:picLocks noChangeAspect="1" noChangeArrowheads="1"/>
          </p:cNvPicPr>
          <p:nvPr/>
        </p:nvPicPr>
        <p:blipFill>
          <a:blip r:embed="rId62"/>
          <a:srcRect/>
          <a:stretch>
            <a:fillRect/>
          </a:stretch>
        </p:blipFill>
        <p:spPr bwMode="auto">
          <a:xfrm>
            <a:off x="8229600" y="27203400"/>
            <a:ext cx="4648200" cy="4648200"/>
          </a:xfrm>
          <a:prstGeom prst="rect">
            <a:avLst/>
          </a:prstGeom>
          <a:noFill/>
          <a:ln w="9525">
            <a:solidFill>
              <a:schemeClr val="tx1"/>
            </a:solidFill>
            <a:miter lim="800000"/>
            <a:headEnd/>
            <a:tailEnd/>
          </a:ln>
        </p:spPr>
      </p:pic>
      <p:grpSp>
        <p:nvGrpSpPr>
          <p:cNvPr id="16674" name="Group 33"/>
          <p:cNvGrpSpPr>
            <a:grpSpLocks/>
          </p:cNvGrpSpPr>
          <p:nvPr/>
        </p:nvGrpSpPr>
        <p:grpSpPr bwMode="auto">
          <a:xfrm>
            <a:off x="1444625" y="10210800"/>
            <a:ext cx="10975975" cy="2438400"/>
            <a:chOff x="1596745" y="10210800"/>
            <a:chExt cx="10976255" cy="2438400"/>
          </a:xfrm>
        </p:grpSpPr>
        <p:pic>
          <p:nvPicPr>
            <p:cNvPr id="16720" name="Picture 1025" descr="Download now">
              <a:hlinkClick r:id="rId63"/>
            </p:cNvPr>
            <p:cNvPicPr>
              <a:picLocks noChangeAspect="1" noChangeArrowheads="1"/>
            </p:cNvPicPr>
            <p:nvPr/>
          </p:nvPicPr>
          <p:blipFill>
            <a:blip r:embed="rId64"/>
            <a:srcRect/>
            <a:stretch>
              <a:fillRect/>
            </a:stretch>
          </p:blipFill>
          <p:spPr bwMode="auto">
            <a:xfrm>
              <a:off x="8911945" y="10210800"/>
              <a:ext cx="3661055" cy="2438400"/>
            </a:xfrm>
            <a:prstGeom prst="rect">
              <a:avLst/>
            </a:prstGeom>
            <a:noFill/>
            <a:ln w="9525">
              <a:solidFill>
                <a:schemeClr val="tx1"/>
              </a:solidFill>
              <a:miter lim="800000"/>
              <a:headEnd/>
              <a:tailEnd/>
            </a:ln>
          </p:spPr>
        </p:pic>
        <p:pic>
          <p:nvPicPr>
            <p:cNvPr id="16721" name="Picture 1029" descr="Download now">
              <a:hlinkClick r:id="rId65"/>
            </p:cNvPr>
            <p:cNvPicPr>
              <a:picLocks noChangeAspect="1" noChangeArrowheads="1"/>
            </p:cNvPicPr>
            <p:nvPr/>
          </p:nvPicPr>
          <p:blipFill>
            <a:blip r:embed="rId66"/>
            <a:srcRect/>
            <a:stretch>
              <a:fillRect/>
            </a:stretch>
          </p:blipFill>
          <p:spPr bwMode="auto">
            <a:xfrm>
              <a:off x="1596745" y="10210800"/>
              <a:ext cx="3657600" cy="2436099"/>
            </a:xfrm>
            <a:prstGeom prst="rect">
              <a:avLst/>
            </a:prstGeom>
            <a:noFill/>
            <a:ln w="9525">
              <a:solidFill>
                <a:schemeClr val="tx1"/>
              </a:solidFill>
              <a:miter lim="800000"/>
              <a:headEnd/>
              <a:tailEnd/>
            </a:ln>
          </p:spPr>
        </p:pic>
        <p:pic>
          <p:nvPicPr>
            <p:cNvPr id="16722" name="Picture 1031" descr="Download now">
              <a:hlinkClick r:id="rId67"/>
            </p:cNvPr>
            <p:cNvPicPr>
              <a:picLocks noChangeAspect="1" noChangeArrowheads="1"/>
            </p:cNvPicPr>
            <p:nvPr/>
          </p:nvPicPr>
          <p:blipFill>
            <a:blip r:embed="rId68"/>
            <a:srcRect/>
            <a:stretch>
              <a:fillRect/>
            </a:stretch>
          </p:blipFill>
          <p:spPr bwMode="auto">
            <a:xfrm>
              <a:off x="5254345" y="10213100"/>
              <a:ext cx="3657600" cy="2436100"/>
            </a:xfrm>
            <a:prstGeom prst="rect">
              <a:avLst/>
            </a:prstGeom>
            <a:noFill/>
            <a:ln w="9525">
              <a:solidFill>
                <a:schemeClr val="tx1"/>
              </a:solidFill>
              <a:miter lim="800000"/>
              <a:headEnd/>
              <a:tailEnd/>
            </a:ln>
          </p:spPr>
        </p:pic>
      </p:grpSp>
      <p:pic>
        <p:nvPicPr>
          <p:cNvPr id="16675" name="Picture 1035" descr="Download now">
            <a:hlinkClick r:id="rId69"/>
          </p:cNvPr>
          <p:cNvPicPr>
            <a:picLocks noChangeAspect="1" noChangeArrowheads="1"/>
          </p:cNvPicPr>
          <p:nvPr/>
        </p:nvPicPr>
        <p:blipFill>
          <a:blip r:embed="rId70"/>
          <a:srcRect/>
          <a:stretch>
            <a:fillRect/>
          </a:stretch>
        </p:blipFill>
        <p:spPr bwMode="auto">
          <a:xfrm>
            <a:off x="36042600" y="24938038"/>
            <a:ext cx="2971800" cy="4475162"/>
          </a:xfrm>
          <a:prstGeom prst="rect">
            <a:avLst/>
          </a:prstGeom>
          <a:noFill/>
          <a:ln w="9525">
            <a:solidFill>
              <a:schemeClr val="tx1"/>
            </a:solidFill>
            <a:miter lim="800000"/>
            <a:headEnd/>
            <a:tailEnd/>
          </a:ln>
        </p:spPr>
      </p:pic>
      <p:graphicFrame>
        <p:nvGraphicFramePr>
          <p:cNvPr id="37" name="Group 300"/>
          <p:cNvGraphicFramePr>
            <a:graphicFrameLocks noGrp="1"/>
          </p:cNvGraphicFramePr>
          <p:nvPr/>
        </p:nvGraphicFramePr>
        <p:xfrm>
          <a:off x="1066800" y="27203400"/>
          <a:ext cx="6934200" cy="4638675"/>
        </p:xfrm>
        <a:graphic>
          <a:graphicData uri="http://schemas.openxmlformats.org/drawingml/2006/table">
            <a:tbl>
              <a:tblPr/>
              <a:tblGrid>
                <a:gridCol w="4831529"/>
                <a:gridCol w="2102671"/>
              </a:tblGrid>
              <a:tr h="0">
                <a:tc gridSpan="2">
                  <a:txBody>
                    <a:bodyPr/>
                    <a:lstStyle/>
                    <a:p>
                      <a:pPr marL="0" marR="0" lvl="0" indent="0" algn="ctr" defTabSz="4044950" rtl="0" eaLnBrk="1" fontAlgn="base" latinLnBrk="0" hangingPunct="1">
                        <a:lnSpc>
                          <a:spcPct val="100000"/>
                        </a:lnSpc>
                        <a:spcBef>
                          <a:spcPct val="20000"/>
                        </a:spcBef>
                        <a:spcAft>
                          <a:spcPct val="0"/>
                        </a:spcAft>
                        <a:buClrTx/>
                        <a:buSzTx/>
                        <a:buFontTx/>
                        <a:buNone/>
                        <a:tabLst/>
                      </a:pPr>
                      <a:r>
                        <a:rPr kumimoji="0" lang="en-US" sz="4000" b="1" i="0" u="none" strike="noStrike" cap="none" normalizeH="0" baseline="0" dirty="0" smtClean="0">
                          <a:ln>
                            <a:noFill/>
                          </a:ln>
                          <a:solidFill>
                            <a:schemeClr val="bg1"/>
                          </a:solidFill>
                          <a:effectLst/>
                          <a:latin typeface="Arial" pitchFamily="34" charset="0"/>
                        </a:rPr>
                        <a:t>DEMOGRAPHICS</a:t>
                      </a:r>
                    </a:p>
                  </a:txBody>
                  <a:tcPr marL="76991" marR="76991" marT="38495" marB="38495"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0">
                <a:tc>
                  <a:txBody>
                    <a:bodyPr/>
                    <a:lstStyle/>
                    <a:p>
                      <a:pPr marL="0" marR="0" lvl="0" indent="0"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1" i="0" u="none" strike="noStrike" cap="none" normalizeH="0" baseline="0" dirty="0" smtClean="0">
                          <a:ln>
                            <a:noFill/>
                          </a:ln>
                          <a:solidFill>
                            <a:schemeClr val="bg1"/>
                          </a:solidFill>
                          <a:effectLst/>
                          <a:latin typeface="Arial" pitchFamily="34" charset="0"/>
                        </a:rPr>
                        <a:t>Male Participants</a:t>
                      </a:r>
                    </a:p>
                  </a:txBody>
                  <a:tcPr marL="76991" marR="76991" marT="38495" marB="3849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5555"/>
                        </a:gs>
                        <a:gs pos="50000">
                          <a:srgbClr val="008080"/>
                        </a:gs>
                        <a:gs pos="100000">
                          <a:srgbClr val="005555"/>
                        </a:gs>
                      </a:gsLst>
                      <a:lin ang="0" scaled="1"/>
                    </a:gradFill>
                  </a:tcPr>
                </a:tc>
                <a:tc>
                  <a:txBody>
                    <a:bodyPr/>
                    <a:lstStyle/>
                    <a:p>
                      <a:pPr marL="449263" marR="0" lvl="0" indent="-449263"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0" i="0" u="none" strike="noStrike" cap="none" normalizeH="0" baseline="0" dirty="0" smtClean="0">
                          <a:ln>
                            <a:noFill/>
                          </a:ln>
                          <a:solidFill>
                            <a:srgbClr val="660033"/>
                          </a:solidFill>
                          <a:effectLst/>
                          <a:latin typeface="Arial" pitchFamily="34" charset="0"/>
                        </a:rPr>
                        <a:t>53</a:t>
                      </a:r>
                    </a:p>
                  </a:txBody>
                  <a:tcPr marL="76991" marR="76991" marT="38495" marB="384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B2B2B2">
                            <a:shade val="30000"/>
                            <a:satMod val="115000"/>
                          </a:srgbClr>
                        </a:gs>
                        <a:gs pos="50000">
                          <a:srgbClr val="B2B2B2">
                            <a:shade val="67500"/>
                            <a:satMod val="115000"/>
                          </a:srgbClr>
                        </a:gs>
                        <a:gs pos="100000">
                          <a:srgbClr val="B2B2B2">
                            <a:shade val="100000"/>
                            <a:satMod val="115000"/>
                          </a:srgbClr>
                        </a:gs>
                      </a:gsLst>
                      <a:lin ang="5400000" scaled="1"/>
                      <a:tileRect/>
                    </a:gradFill>
                  </a:tcPr>
                </a:tc>
              </a:tr>
              <a:tr h="0">
                <a:tc>
                  <a:txBody>
                    <a:bodyPr/>
                    <a:lstStyle/>
                    <a:p>
                      <a:pPr marL="0" marR="0" lvl="0" indent="0"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1" i="0" u="none" strike="noStrike" cap="none" normalizeH="0" baseline="0" dirty="0" smtClean="0">
                          <a:ln>
                            <a:noFill/>
                          </a:ln>
                          <a:solidFill>
                            <a:schemeClr val="bg1"/>
                          </a:solidFill>
                          <a:effectLst/>
                          <a:latin typeface="Arial" pitchFamily="34" charset="0"/>
                        </a:rPr>
                        <a:t>Female Participants</a:t>
                      </a:r>
                    </a:p>
                  </a:txBody>
                  <a:tcPr marL="76991" marR="76991" marT="38495" marB="3849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5555"/>
                        </a:gs>
                        <a:gs pos="50000">
                          <a:srgbClr val="008080"/>
                        </a:gs>
                        <a:gs pos="100000">
                          <a:srgbClr val="005555"/>
                        </a:gs>
                      </a:gsLst>
                      <a:lin ang="0" scaled="1"/>
                    </a:gradFill>
                  </a:tcPr>
                </a:tc>
                <a:tc>
                  <a:txBody>
                    <a:bodyPr/>
                    <a:lstStyle/>
                    <a:p>
                      <a:pPr marL="449263" marR="0" lvl="0" indent="-449263"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0" i="0" u="none" strike="noStrike" cap="none" normalizeH="0" baseline="0" dirty="0" smtClean="0">
                          <a:ln>
                            <a:noFill/>
                          </a:ln>
                          <a:solidFill>
                            <a:srgbClr val="660033"/>
                          </a:solidFill>
                          <a:effectLst/>
                          <a:latin typeface="Arial" pitchFamily="34" charset="0"/>
                        </a:rPr>
                        <a:t>66</a:t>
                      </a:r>
                    </a:p>
                  </a:txBody>
                  <a:tcPr marL="76991" marR="76991" marT="38495" marB="384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B2B2B2">
                            <a:shade val="30000"/>
                            <a:satMod val="115000"/>
                          </a:srgbClr>
                        </a:gs>
                        <a:gs pos="50000">
                          <a:srgbClr val="B2B2B2">
                            <a:shade val="67500"/>
                            <a:satMod val="115000"/>
                          </a:srgbClr>
                        </a:gs>
                        <a:gs pos="100000">
                          <a:srgbClr val="B2B2B2">
                            <a:shade val="100000"/>
                            <a:satMod val="115000"/>
                          </a:srgbClr>
                        </a:gs>
                      </a:gsLst>
                      <a:lin ang="5400000" scaled="1"/>
                      <a:tileRect/>
                    </a:gradFill>
                  </a:tcPr>
                </a:tc>
              </a:tr>
              <a:tr h="0">
                <a:tc>
                  <a:txBody>
                    <a:bodyPr/>
                    <a:lstStyle/>
                    <a:p>
                      <a:pPr marL="0" marR="0" lvl="0" indent="0"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1" i="0" u="none" strike="noStrike" cap="none" normalizeH="0" baseline="0" dirty="0" smtClean="0">
                          <a:ln>
                            <a:noFill/>
                          </a:ln>
                          <a:solidFill>
                            <a:schemeClr val="bg1"/>
                          </a:solidFill>
                          <a:effectLst/>
                          <a:latin typeface="Arial" pitchFamily="34" charset="0"/>
                        </a:rPr>
                        <a:t>Age Range</a:t>
                      </a:r>
                    </a:p>
                  </a:txBody>
                  <a:tcPr marL="76991" marR="76991" marT="38495" marB="3849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5555"/>
                        </a:gs>
                        <a:gs pos="50000">
                          <a:srgbClr val="008080"/>
                        </a:gs>
                        <a:gs pos="100000">
                          <a:srgbClr val="005555"/>
                        </a:gs>
                      </a:gsLst>
                      <a:lin ang="0" scaled="1"/>
                    </a:gradFill>
                  </a:tcPr>
                </a:tc>
                <a:tc>
                  <a:txBody>
                    <a:bodyPr/>
                    <a:lstStyle/>
                    <a:p>
                      <a:pPr marL="449263" marR="0" lvl="0" indent="-449263"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0" i="0" u="none" strike="noStrike" cap="none" normalizeH="0" baseline="0" dirty="0" smtClean="0">
                          <a:ln>
                            <a:noFill/>
                          </a:ln>
                          <a:solidFill>
                            <a:srgbClr val="660033"/>
                          </a:solidFill>
                          <a:effectLst/>
                          <a:latin typeface="Arial" pitchFamily="34" charset="0"/>
                        </a:rPr>
                        <a:t>18-47</a:t>
                      </a:r>
                    </a:p>
                  </a:txBody>
                  <a:tcPr marL="76991" marR="76991" marT="38495" marB="384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B2B2B2">
                            <a:shade val="30000"/>
                            <a:satMod val="115000"/>
                          </a:srgbClr>
                        </a:gs>
                        <a:gs pos="50000">
                          <a:srgbClr val="B2B2B2">
                            <a:shade val="67500"/>
                            <a:satMod val="115000"/>
                          </a:srgbClr>
                        </a:gs>
                        <a:gs pos="100000">
                          <a:srgbClr val="B2B2B2">
                            <a:shade val="100000"/>
                            <a:satMod val="115000"/>
                          </a:srgbClr>
                        </a:gs>
                      </a:gsLst>
                      <a:lin ang="5400000" scaled="1"/>
                      <a:tileRect/>
                    </a:gradFill>
                  </a:tcPr>
                </a:tc>
              </a:tr>
              <a:tr h="0">
                <a:tc>
                  <a:txBody>
                    <a:bodyPr/>
                    <a:lstStyle/>
                    <a:p>
                      <a:pPr marL="0" marR="0" lvl="0" indent="0"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1" i="0" u="none" strike="noStrike" cap="none" normalizeH="0" baseline="0" dirty="0" smtClean="0">
                          <a:ln>
                            <a:noFill/>
                          </a:ln>
                          <a:solidFill>
                            <a:schemeClr val="bg1"/>
                          </a:solidFill>
                          <a:effectLst/>
                          <a:latin typeface="Arial" pitchFamily="34" charset="0"/>
                        </a:rPr>
                        <a:t>Age (mean)</a:t>
                      </a:r>
                    </a:p>
                  </a:txBody>
                  <a:tcPr marL="76991" marR="76991" marT="38495" marB="3849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5555"/>
                        </a:gs>
                        <a:gs pos="50000">
                          <a:srgbClr val="008080"/>
                        </a:gs>
                        <a:gs pos="100000">
                          <a:srgbClr val="005555"/>
                        </a:gs>
                      </a:gsLst>
                      <a:lin ang="0" scaled="1"/>
                    </a:gradFill>
                  </a:tcPr>
                </a:tc>
                <a:tc>
                  <a:txBody>
                    <a:bodyPr/>
                    <a:lstStyle/>
                    <a:p>
                      <a:pPr marL="449263" marR="0" lvl="0" indent="-449263"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0" i="0" u="none" strike="noStrike" cap="none" normalizeH="0" baseline="0" dirty="0" smtClean="0">
                          <a:ln>
                            <a:noFill/>
                          </a:ln>
                          <a:solidFill>
                            <a:srgbClr val="660033"/>
                          </a:solidFill>
                          <a:effectLst/>
                          <a:latin typeface="Arial" pitchFamily="34" charset="0"/>
                        </a:rPr>
                        <a:t>23</a:t>
                      </a:r>
                    </a:p>
                  </a:txBody>
                  <a:tcPr marL="76991" marR="76991" marT="38495" marB="384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B2B2B2">
                            <a:shade val="30000"/>
                            <a:satMod val="115000"/>
                          </a:srgbClr>
                        </a:gs>
                        <a:gs pos="50000">
                          <a:srgbClr val="B2B2B2">
                            <a:shade val="67500"/>
                            <a:satMod val="115000"/>
                          </a:srgbClr>
                        </a:gs>
                        <a:gs pos="100000">
                          <a:srgbClr val="B2B2B2">
                            <a:shade val="100000"/>
                            <a:satMod val="115000"/>
                          </a:srgbClr>
                        </a:gs>
                      </a:gsLst>
                      <a:lin ang="5400000" scaled="1"/>
                      <a:tileRect/>
                    </a:gradFill>
                  </a:tcPr>
                </a:tc>
              </a:tr>
              <a:tr h="0">
                <a:tc>
                  <a:txBody>
                    <a:bodyPr/>
                    <a:lstStyle/>
                    <a:p>
                      <a:pPr marL="0" marR="0" lvl="0" indent="0"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1" i="0" u="none" strike="noStrike" cap="none" normalizeH="0" baseline="0" dirty="0" smtClean="0">
                          <a:ln>
                            <a:noFill/>
                          </a:ln>
                          <a:solidFill>
                            <a:schemeClr val="bg1"/>
                          </a:solidFill>
                          <a:effectLst/>
                          <a:latin typeface="Arial" pitchFamily="34" charset="0"/>
                        </a:rPr>
                        <a:t>Parents</a:t>
                      </a:r>
                    </a:p>
                  </a:txBody>
                  <a:tcPr marL="76991" marR="76991" marT="38495" marB="3849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5555"/>
                        </a:gs>
                        <a:gs pos="50000">
                          <a:srgbClr val="008080"/>
                        </a:gs>
                        <a:gs pos="100000">
                          <a:srgbClr val="005555"/>
                        </a:gs>
                      </a:gsLst>
                      <a:lin ang="0" scaled="1"/>
                    </a:gradFill>
                  </a:tcPr>
                </a:tc>
                <a:tc>
                  <a:txBody>
                    <a:bodyPr/>
                    <a:lstStyle/>
                    <a:p>
                      <a:pPr marL="449263" marR="0" lvl="0" indent="-449263"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0" i="0" u="none" strike="noStrike" cap="none" normalizeH="0" baseline="0" dirty="0" smtClean="0">
                          <a:ln>
                            <a:noFill/>
                          </a:ln>
                          <a:solidFill>
                            <a:srgbClr val="660033"/>
                          </a:solidFill>
                          <a:effectLst/>
                          <a:latin typeface="Arial" pitchFamily="34" charset="0"/>
                        </a:rPr>
                        <a:t>19</a:t>
                      </a:r>
                    </a:p>
                  </a:txBody>
                  <a:tcPr marL="76991" marR="76991" marT="38495" marB="384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B2B2B2">
                            <a:shade val="30000"/>
                            <a:satMod val="115000"/>
                          </a:srgbClr>
                        </a:gs>
                        <a:gs pos="50000">
                          <a:srgbClr val="B2B2B2">
                            <a:shade val="67500"/>
                            <a:satMod val="115000"/>
                          </a:srgbClr>
                        </a:gs>
                        <a:gs pos="100000">
                          <a:srgbClr val="B2B2B2">
                            <a:shade val="100000"/>
                            <a:satMod val="115000"/>
                          </a:srgbClr>
                        </a:gs>
                      </a:gsLst>
                      <a:lin ang="5400000" scaled="1"/>
                      <a:tileRect/>
                    </a:gradFill>
                  </a:tcPr>
                </a:tc>
              </a:tr>
              <a:tr h="0">
                <a:tc>
                  <a:txBody>
                    <a:bodyPr/>
                    <a:lstStyle/>
                    <a:p>
                      <a:pPr marL="0" marR="0" lvl="0" indent="0"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1" i="0" u="none" strike="noStrike" cap="none" normalizeH="0" baseline="0" dirty="0" smtClean="0">
                          <a:ln>
                            <a:noFill/>
                          </a:ln>
                          <a:solidFill>
                            <a:schemeClr val="bg1"/>
                          </a:solidFill>
                          <a:effectLst/>
                          <a:latin typeface="Arial" pitchFamily="34" charset="0"/>
                        </a:rPr>
                        <a:t># of Children (mean)</a:t>
                      </a:r>
                    </a:p>
                  </a:txBody>
                  <a:tcPr marL="76991" marR="76991" marT="38495" marB="3849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5555"/>
                        </a:gs>
                        <a:gs pos="50000">
                          <a:srgbClr val="008080"/>
                        </a:gs>
                        <a:gs pos="100000">
                          <a:srgbClr val="005555"/>
                        </a:gs>
                      </a:gsLst>
                      <a:lin ang="0" scaled="1"/>
                    </a:gradFill>
                  </a:tcPr>
                </a:tc>
                <a:tc>
                  <a:txBody>
                    <a:bodyPr/>
                    <a:lstStyle/>
                    <a:p>
                      <a:pPr marL="449263" marR="0" lvl="0" indent="-449263"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0" i="0" u="none" strike="noStrike" cap="none" normalizeH="0" baseline="0" dirty="0" smtClean="0">
                          <a:ln>
                            <a:noFill/>
                          </a:ln>
                          <a:solidFill>
                            <a:srgbClr val="660033"/>
                          </a:solidFill>
                          <a:effectLst/>
                          <a:latin typeface="Arial" pitchFamily="34" charset="0"/>
                        </a:rPr>
                        <a:t>2</a:t>
                      </a:r>
                    </a:p>
                  </a:txBody>
                  <a:tcPr marL="76991" marR="76991" marT="38495" marB="384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flip="none" rotWithShape="1">
                      <a:gsLst>
                        <a:gs pos="0">
                          <a:srgbClr val="B2B2B2">
                            <a:shade val="30000"/>
                            <a:satMod val="115000"/>
                          </a:srgbClr>
                        </a:gs>
                        <a:gs pos="50000">
                          <a:srgbClr val="B2B2B2">
                            <a:shade val="67500"/>
                            <a:satMod val="115000"/>
                          </a:srgbClr>
                        </a:gs>
                        <a:gs pos="100000">
                          <a:srgbClr val="B2B2B2">
                            <a:shade val="100000"/>
                            <a:satMod val="115000"/>
                          </a:srgbClr>
                        </a:gs>
                      </a:gsLst>
                      <a:lin ang="5400000" scaled="1"/>
                      <a:tileRect/>
                    </a:gradFill>
                  </a:tcPr>
                </a:tc>
              </a:tr>
              <a:tr h="0">
                <a:tc>
                  <a:txBody>
                    <a:bodyPr/>
                    <a:lstStyle/>
                    <a:p>
                      <a:pPr marL="0" marR="0" lvl="0" indent="0"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1" i="0" u="none" strike="noStrike" cap="none" normalizeH="0" baseline="0" dirty="0" smtClean="0">
                          <a:ln>
                            <a:noFill/>
                          </a:ln>
                          <a:solidFill>
                            <a:schemeClr val="bg1"/>
                          </a:solidFill>
                          <a:effectLst/>
                          <a:latin typeface="Arial" pitchFamily="34" charset="0"/>
                        </a:rPr>
                        <a:t>Part-time Students</a:t>
                      </a:r>
                    </a:p>
                  </a:txBody>
                  <a:tcPr marL="76991" marR="76991" marT="38495" marB="3849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005555"/>
                        </a:gs>
                        <a:gs pos="50000">
                          <a:srgbClr val="008080"/>
                        </a:gs>
                        <a:gs pos="100000">
                          <a:srgbClr val="005555"/>
                        </a:gs>
                      </a:gsLst>
                      <a:lin ang="0" scaled="1"/>
                    </a:gradFill>
                  </a:tcPr>
                </a:tc>
                <a:tc>
                  <a:txBody>
                    <a:bodyPr/>
                    <a:lstStyle/>
                    <a:p>
                      <a:pPr marL="449263" marR="0" lvl="0" indent="-449263" algn="ctr" defTabSz="4044950" rtl="0" eaLnBrk="1" fontAlgn="base" latinLnBrk="0" hangingPunct="1">
                        <a:lnSpc>
                          <a:spcPct val="100000"/>
                        </a:lnSpc>
                        <a:spcBef>
                          <a:spcPct val="20000"/>
                        </a:spcBef>
                        <a:spcAft>
                          <a:spcPct val="0"/>
                        </a:spcAft>
                        <a:buClrTx/>
                        <a:buSzPct val="125000"/>
                        <a:buFont typeface="Wingdings" pitchFamily="2" charset="2"/>
                        <a:buNone/>
                        <a:tabLst/>
                      </a:pPr>
                      <a:r>
                        <a:rPr kumimoji="0" lang="en-US" sz="3200" b="0" i="0" u="none" strike="noStrike" cap="none" normalizeH="0" baseline="0" dirty="0" smtClean="0">
                          <a:ln>
                            <a:noFill/>
                          </a:ln>
                          <a:solidFill>
                            <a:srgbClr val="660033"/>
                          </a:solidFill>
                          <a:effectLst/>
                          <a:latin typeface="Arial" pitchFamily="34" charset="0"/>
                        </a:rPr>
                        <a:t>16</a:t>
                      </a:r>
                    </a:p>
                  </a:txBody>
                  <a:tcPr marL="76991" marR="76991" marT="38495" marB="3849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flip="none" rotWithShape="1">
                      <a:gsLst>
                        <a:gs pos="0">
                          <a:srgbClr val="B2B2B2">
                            <a:shade val="30000"/>
                            <a:satMod val="115000"/>
                          </a:srgbClr>
                        </a:gs>
                        <a:gs pos="50000">
                          <a:srgbClr val="B2B2B2">
                            <a:shade val="67500"/>
                            <a:satMod val="115000"/>
                          </a:srgbClr>
                        </a:gs>
                        <a:gs pos="100000">
                          <a:srgbClr val="B2B2B2">
                            <a:shade val="100000"/>
                            <a:satMod val="115000"/>
                          </a:srgbClr>
                        </a:gs>
                      </a:gsLst>
                      <a:lin ang="5400000" scaled="1"/>
                      <a:tileRect/>
                    </a:gradFill>
                  </a:tcPr>
                </a:tc>
              </a:tr>
            </a:tbl>
          </a:graphicData>
        </a:graphic>
      </p:graphicFrame>
      <p:sp>
        <p:nvSpPr>
          <p:cNvPr id="16704" name="TextBox 39"/>
          <p:cNvSpPr txBox="1">
            <a:spLocks noChangeArrowheads="1"/>
          </p:cNvSpPr>
          <p:nvPr/>
        </p:nvSpPr>
        <p:spPr bwMode="auto">
          <a:xfrm>
            <a:off x="27355800" y="30251400"/>
            <a:ext cx="11887200" cy="1754188"/>
          </a:xfrm>
          <a:prstGeom prst="rect">
            <a:avLst/>
          </a:prstGeom>
          <a:noFill/>
          <a:ln w="9525">
            <a:noFill/>
            <a:miter lim="800000"/>
            <a:headEnd/>
            <a:tailEnd/>
          </a:ln>
        </p:spPr>
        <p:txBody>
          <a:bodyPr>
            <a:spAutoFit/>
          </a:bodyPr>
          <a:lstStyle/>
          <a:p>
            <a:pPr marL="457200" indent="-457200">
              <a:buFontTx/>
              <a:buAutoNum type="arabicPeriod"/>
            </a:pPr>
            <a:r>
              <a:rPr lang="en-US" sz="1800"/>
              <a:t>U.S. Bureau of Labor Statistics. (2000). </a:t>
            </a:r>
            <a:r>
              <a:rPr lang="en-US" sz="1800" i="1"/>
              <a:t>Employmentj characterisitics of families: summary table 4</a:t>
            </a:r>
            <a:r>
              <a:rPr lang="en-US" sz="1800"/>
              <a:t>. Washington D.C.: U.S. Census Bureau.</a:t>
            </a:r>
          </a:p>
          <a:p>
            <a:pPr marL="457200" indent="-457200">
              <a:buFontTx/>
              <a:buAutoNum type="arabicPeriod"/>
            </a:pPr>
            <a:r>
              <a:rPr lang="en-US" sz="1800"/>
              <a:t>Boys &amp; Girls Clubs of Ada County. (2009) </a:t>
            </a:r>
            <a:r>
              <a:rPr lang="en-US" sz="1800" i="1"/>
              <a:t>Our mission</a:t>
            </a:r>
            <a:r>
              <a:rPr lang="en-US" sz="1800"/>
              <a:t>. Accessed April 13, 2010 from http://www.mybgclub.org/who_we_are.html.</a:t>
            </a:r>
          </a:p>
          <a:p>
            <a:pPr marL="457200" indent="-457200">
              <a:buFontTx/>
              <a:buAutoNum type="arabicPeriod"/>
            </a:pPr>
            <a:r>
              <a:rPr lang="en-US" sz="1800"/>
              <a:t>YMCA. (2010) </a:t>
            </a:r>
            <a:r>
              <a:rPr lang="en-US" sz="1800" i="1"/>
              <a:t>Your YMCA. </a:t>
            </a:r>
            <a:r>
              <a:rPr lang="en-US" sz="1800"/>
              <a:t>Accessed April 13, 2010 from http://www.ymcaboise.org/index.cfm?ID=93,23,0.</a:t>
            </a:r>
          </a:p>
          <a:p>
            <a:pPr marL="457200" indent="-457200">
              <a:buFontTx/>
              <a:buAutoNum type="arabicPeriod"/>
            </a:pPr>
            <a:r>
              <a:rPr lang="en-US" sz="1800"/>
              <a:t>http://www.cityofboise.org/After3/</a:t>
            </a:r>
          </a:p>
        </p:txBody>
      </p:sp>
      <p:sp>
        <p:nvSpPr>
          <p:cNvPr id="16705" name="Text Box 13"/>
          <p:cNvSpPr txBox="1">
            <a:spLocks noChangeArrowheads="1"/>
          </p:cNvSpPr>
          <p:nvPr/>
        </p:nvSpPr>
        <p:spPr bwMode="auto">
          <a:xfrm>
            <a:off x="27279600" y="22659975"/>
            <a:ext cx="12039600" cy="733425"/>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n w="38100">
            <a:solidFill>
              <a:schemeClr val="tx1"/>
            </a:solidFill>
            <a:miter lim="800000"/>
            <a:headEnd/>
            <a:tailEnd/>
          </a:ln>
        </p:spPr>
        <p:txBody>
          <a:bodyPr lIns="55440" tIns="27720" rIns="55440" bIns="27720">
            <a:spAutoFit/>
          </a:bodyPr>
          <a:lstStyle/>
          <a:p>
            <a:pPr algn="ctr" defTabSz="554038">
              <a:spcBef>
                <a:spcPct val="50000"/>
              </a:spcBef>
            </a:pPr>
            <a:r>
              <a:rPr lang="en-US" sz="4400" b="1"/>
              <a:t>DISCUSSION</a:t>
            </a:r>
          </a:p>
        </p:txBody>
      </p:sp>
      <p:sp>
        <p:nvSpPr>
          <p:cNvPr id="30" name="Rounded Rectangle 29"/>
          <p:cNvSpPr/>
          <p:nvPr/>
        </p:nvSpPr>
        <p:spPr bwMode="auto">
          <a:xfrm>
            <a:off x="1143000" y="13716000"/>
            <a:ext cx="11658600" cy="26670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36195" tIns="36195" rIns="36195" bIns="36195"/>
          <a:lstStyle/>
          <a:p>
            <a:pPr algn="ctr" defTabSz="735013">
              <a:defRPr/>
            </a:pPr>
            <a:r>
              <a:rPr lang="en-US" dirty="0">
                <a:solidFill>
                  <a:schemeClr val="tx1"/>
                </a:solidFill>
                <a:latin typeface="+mj-lt"/>
              </a:rPr>
              <a:t>Boys &amp; Girls Clubs</a:t>
            </a:r>
          </a:p>
          <a:p>
            <a:pPr algn="ctr" defTabSz="735013">
              <a:defRPr/>
            </a:pPr>
            <a:r>
              <a:rPr lang="en-US" sz="3200" u="sng" dirty="0">
                <a:solidFill>
                  <a:schemeClr val="tx1"/>
                </a:solidFill>
                <a:latin typeface="+mj-lt"/>
              </a:rPr>
              <a:t>Mission Statement</a:t>
            </a:r>
            <a:r>
              <a:rPr lang="en-US" sz="3200" dirty="0">
                <a:solidFill>
                  <a:schemeClr val="tx1"/>
                </a:solidFill>
                <a:latin typeface="+mj-lt"/>
              </a:rPr>
              <a:t>: </a:t>
            </a:r>
            <a:r>
              <a:rPr lang="en-US" sz="3200" dirty="0">
                <a:latin typeface="+mj-lt"/>
              </a:rPr>
              <a:t>To inspire and empower all young people, especially those who need us most, to realize their full potential as productive, responsible and caring citizens.</a:t>
            </a:r>
            <a:r>
              <a:rPr lang="en-US" sz="3200" baseline="30000" dirty="0">
                <a:latin typeface="+mj-lt"/>
              </a:rPr>
              <a:t>2</a:t>
            </a:r>
            <a:endParaRPr lang="en-US" sz="3200" baseline="30000" dirty="0">
              <a:solidFill>
                <a:schemeClr val="tx1"/>
              </a:solidFill>
              <a:latin typeface="+mj-lt"/>
            </a:endParaRPr>
          </a:p>
          <a:p>
            <a:pPr algn="ctr" defTabSz="735013">
              <a:defRPr/>
            </a:pPr>
            <a:endParaRPr lang="en-US" sz="3200" dirty="0">
              <a:solidFill>
                <a:schemeClr val="tx1"/>
              </a:solidFill>
              <a:latin typeface="+mj-lt"/>
            </a:endParaRPr>
          </a:p>
        </p:txBody>
      </p:sp>
      <p:sp>
        <p:nvSpPr>
          <p:cNvPr id="31" name="Rounded Rectangle 30"/>
          <p:cNvSpPr/>
          <p:nvPr/>
        </p:nvSpPr>
        <p:spPr bwMode="auto">
          <a:xfrm>
            <a:off x="1143000" y="16535400"/>
            <a:ext cx="11658600" cy="48006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lIns="36195" tIns="36195" rIns="36195" bIns="36195"/>
          <a:lstStyle/>
          <a:p>
            <a:pPr algn="ctr" defTabSz="735013">
              <a:defRPr/>
            </a:pPr>
            <a:r>
              <a:rPr lang="en-US" dirty="0">
                <a:solidFill>
                  <a:schemeClr val="tx1"/>
                </a:solidFill>
                <a:latin typeface="+mj-lt"/>
              </a:rPr>
              <a:t>YMCA</a:t>
            </a:r>
          </a:p>
          <a:p>
            <a:pPr algn="ctr" defTabSz="735013">
              <a:defRPr/>
            </a:pPr>
            <a:r>
              <a:rPr lang="en-US" sz="3200" u="sng" dirty="0">
                <a:solidFill>
                  <a:schemeClr val="tx1"/>
                </a:solidFill>
                <a:latin typeface="+mj-lt"/>
              </a:rPr>
              <a:t>Mission Statement</a:t>
            </a:r>
            <a:r>
              <a:rPr lang="en-US" sz="3200" dirty="0">
                <a:solidFill>
                  <a:schemeClr val="tx1"/>
                </a:solidFill>
                <a:latin typeface="+mj-lt"/>
              </a:rPr>
              <a:t>: </a:t>
            </a:r>
            <a:r>
              <a:rPr lang="en-US" sz="3200" dirty="0"/>
              <a:t>The Treasure Valley Family YMCA welcomes all people and provides an atmosphere to enrich spirit, mind and body. We are dedicated to the values of caring, honesty, respect, and responsibility. Our programs enhance individual health and well being, strengthen personal and family relationships and develop leadership skills. We build strong kids, strong families, strong communities.</a:t>
            </a:r>
            <a:r>
              <a:rPr lang="en-US" sz="3200" baseline="30000" dirty="0"/>
              <a:t>3</a:t>
            </a:r>
            <a:r>
              <a:rPr lang="en-US" sz="3200" dirty="0"/>
              <a:t> </a:t>
            </a:r>
            <a:endParaRPr lang="en-US" sz="3200" dirty="0">
              <a:solidFill>
                <a:schemeClr val="tx1"/>
              </a:solidFill>
              <a:latin typeface="+mj-lt"/>
            </a:endParaRPr>
          </a:p>
          <a:p>
            <a:pPr algn="ctr" defTabSz="735013">
              <a:defRPr/>
            </a:pPr>
            <a:endParaRPr lang="en-US" sz="3200" dirty="0">
              <a:solidFill>
                <a:schemeClr val="tx1"/>
              </a:solidFill>
              <a:latin typeface="+mj-lt"/>
            </a:endParaRPr>
          </a:p>
        </p:txBody>
      </p:sp>
      <p:sp>
        <p:nvSpPr>
          <p:cNvPr id="32" name="TextBox 31"/>
          <p:cNvSpPr txBox="1"/>
          <p:nvPr/>
        </p:nvSpPr>
        <p:spPr>
          <a:xfrm>
            <a:off x="990600" y="6705600"/>
            <a:ext cx="11887200" cy="3540125"/>
          </a:xfrm>
          <a:prstGeom prst="rect">
            <a:avLst/>
          </a:prstGeom>
          <a:noFill/>
        </p:spPr>
        <p:txBody>
          <a:bodyPr>
            <a:spAutoFit/>
          </a:bodyPr>
          <a:lstStyle/>
          <a:p>
            <a:pPr algn="just">
              <a:defRPr/>
            </a:pPr>
            <a:r>
              <a:rPr lang="en-US" sz="2800" dirty="0">
                <a:latin typeface="Calibri"/>
                <a:ea typeface="Calibri"/>
              </a:rPr>
              <a:t>According to  the U.S. Bureau of Labor Statistics, in 2000,  69% of-two parent families and 71% of single-parent families reported young children in need of supervision outside of school hours due to parents' work schedules.</a:t>
            </a:r>
            <a:r>
              <a:rPr lang="en-US" sz="2800" baseline="30000" dirty="0">
                <a:latin typeface="Calibri"/>
                <a:ea typeface="Calibri"/>
              </a:rPr>
              <a:t>1  </a:t>
            </a:r>
            <a:r>
              <a:rPr lang="en-US" sz="2800" dirty="0">
                <a:latin typeface="Calibri"/>
                <a:ea typeface="Calibri"/>
              </a:rPr>
              <a:t>There is a critical need for organizations that can provide an enriching environment with quality adult supervision for children outside of school hours. We investigate some of the perceptions and factors that contribute to involvement or non-involvement of children and families in after-school programs to evaluate possible areas of improvement. </a:t>
            </a:r>
            <a:endParaRPr lang="en-US" sz="2800" dirty="0">
              <a:latin typeface="+mn-lt"/>
            </a:endParaRPr>
          </a:p>
        </p:txBody>
      </p:sp>
      <p:sp>
        <p:nvSpPr>
          <p:cNvPr id="16709" name="Text Box 13"/>
          <p:cNvSpPr txBox="1">
            <a:spLocks noChangeArrowheads="1"/>
          </p:cNvSpPr>
          <p:nvPr/>
        </p:nvSpPr>
        <p:spPr bwMode="auto">
          <a:xfrm>
            <a:off x="914400" y="12830175"/>
            <a:ext cx="12039600" cy="733425"/>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path path="rect">
              <a:fillToRect l="50000" t="50000" r="50000" b="50000"/>
            </a:path>
          </a:gradFill>
          <a:ln w="38100">
            <a:solidFill>
              <a:schemeClr val="tx1"/>
            </a:solidFill>
            <a:miter lim="800000"/>
            <a:headEnd/>
            <a:tailEnd/>
          </a:ln>
        </p:spPr>
        <p:txBody>
          <a:bodyPr lIns="55440" tIns="27720" rIns="55440" bIns="27720">
            <a:spAutoFit/>
          </a:bodyPr>
          <a:lstStyle/>
          <a:p>
            <a:pPr algn="ctr" defTabSz="554038">
              <a:spcBef>
                <a:spcPct val="50000"/>
              </a:spcBef>
            </a:pPr>
            <a:r>
              <a:rPr lang="en-US" sz="4400" b="1"/>
              <a:t>PARTNERING AGENCIES</a:t>
            </a:r>
          </a:p>
        </p:txBody>
      </p:sp>
      <p:sp>
        <p:nvSpPr>
          <p:cNvPr id="16710" name="TextBox 34"/>
          <p:cNvSpPr txBox="1">
            <a:spLocks noChangeArrowheads="1"/>
          </p:cNvSpPr>
          <p:nvPr/>
        </p:nvSpPr>
        <p:spPr bwMode="auto">
          <a:xfrm>
            <a:off x="914400" y="22498050"/>
            <a:ext cx="12039600" cy="4400550"/>
          </a:xfrm>
          <a:prstGeom prst="rect">
            <a:avLst/>
          </a:prstGeom>
          <a:noFill/>
          <a:ln w="9525">
            <a:noFill/>
            <a:miter lim="800000"/>
            <a:headEnd/>
            <a:tailEnd/>
          </a:ln>
        </p:spPr>
        <p:txBody>
          <a:bodyPr>
            <a:spAutoFit/>
          </a:bodyPr>
          <a:lstStyle/>
          <a:p>
            <a:pPr algn="just"/>
            <a:r>
              <a:rPr lang="en-US" sz="2800">
                <a:latin typeface="Calibri" pitchFamily="34" charset="0"/>
              </a:rPr>
              <a:t>A survey was administered to Psychology 101 students through the online Experimetrix program at Boise State University. The survey topics included: demographics (age, sex, marital status, job status, and family demographics), student’s perceptions of after-school programs, parents’ use and perceptions of after-school programs, students’ past involvement with after-school programs, and knowledge of available after-school school programs in the community. This study has the potential to elucidate current perceptions of after-school programs and benefit agencies (The Boys &amp; Girls Club and Parks and Recreation) by providing them with information on areas they can improve community knowledge about their program benefits. </a:t>
            </a:r>
          </a:p>
        </p:txBody>
      </p:sp>
      <p:sp>
        <p:nvSpPr>
          <p:cNvPr id="16711" name="TextBox 37"/>
          <p:cNvSpPr txBox="1">
            <a:spLocks noChangeArrowheads="1"/>
          </p:cNvSpPr>
          <p:nvPr/>
        </p:nvSpPr>
        <p:spPr bwMode="auto">
          <a:xfrm>
            <a:off x="27355800" y="10210800"/>
            <a:ext cx="6781800" cy="5694363"/>
          </a:xfrm>
          <a:prstGeom prst="rect">
            <a:avLst/>
          </a:prstGeom>
          <a:noFill/>
          <a:ln w="9525">
            <a:noFill/>
            <a:miter lim="800000"/>
            <a:headEnd/>
            <a:tailEnd/>
          </a:ln>
        </p:spPr>
        <p:txBody>
          <a:bodyPr>
            <a:spAutoFit/>
          </a:bodyPr>
          <a:lstStyle/>
          <a:p>
            <a:pPr algn="just"/>
            <a:r>
              <a:rPr lang="en-US" sz="2800" i="1">
                <a:latin typeface="Calibri" pitchFamily="34" charset="0"/>
              </a:rPr>
              <a:t>After-School Programs Evaluation/Opinion:</a:t>
            </a:r>
            <a:endParaRPr lang="en-US" sz="2800">
              <a:latin typeface="Calibri" pitchFamily="34" charset="0"/>
            </a:endParaRPr>
          </a:p>
          <a:p>
            <a:pPr algn="just"/>
            <a:r>
              <a:rPr lang="en-US" sz="2800">
                <a:latin typeface="Calibri" pitchFamily="34" charset="0"/>
              </a:rPr>
              <a:t>Our survey found that 81% of involved participants were in favor of after-school programs. It also found that 93% of involved participants thought after-school programs to be beneficial. </a:t>
            </a:r>
          </a:p>
          <a:p>
            <a:pPr algn="just"/>
            <a:r>
              <a:rPr lang="en-US" sz="2800">
                <a:latin typeface="Calibri" pitchFamily="34" charset="0"/>
              </a:rPr>
              <a:t>The top three reasons not to be involved in after-school programs were cost (23%), transportation (16%), and other (51%).  Of the participants who attended after-school programs during childhood or adolescence, 24% quit after-school programs for reason other than because of age.</a:t>
            </a:r>
          </a:p>
        </p:txBody>
      </p:sp>
      <p:sp>
        <p:nvSpPr>
          <p:cNvPr id="16712" name="TextBox 39"/>
          <p:cNvSpPr txBox="1">
            <a:spLocks noChangeArrowheads="1"/>
          </p:cNvSpPr>
          <p:nvPr/>
        </p:nvSpPr>
        <p:spPr bwMode="auto">
          <a:xfrm>
            <a:off x="27355800" y="6705600"/>
            <a:ext cx="11811000" cy="3540125"/>
          </a:xfrm>
          <a:prstGeom prst="rect">
            <a:avLst/>
          </a:prstGeom>
          <a:noFill/>
          <a:ln w="9525">
            <a:noFill/>
            <a:miter lim="800000"/>
            <a:headEnd/>
            <a:tailEnd/>
          </a:ln>
        </p:spPr>
        <p:txBody>
          <a:bodyPr>
            <a:spAutoFit/>
          </a:bodyPr>
          <a:lstStyle/>
          <a:p>
            <a:pPr algn="just"/>
            <a:r>
              <a:rPr lang="en-US" sz="2800" i="1">
                <a:latin typeface="Calibri" pitchFamily="34" charset="0"/>
              </a:rPr>
              <a:t>Demographics:</a:t>
            </a:r>
            <a:endParaRPr lang="en-US" sz="2800">
              <a:latin typeface="Calibri" pitchFamily="34" charset="0"/>
            </a:endParaRPr>
          </a:p>
          <a:p>
            <a:pPr algn="just"/>
            <a:r>
              <a:rPr lang="en-US" sz="2800">
                <a:latin typeface="Calibri" pitchFamily="34" charset="0"/>
              </a:rPr>
              <a:t>Our population of Psychology 101 students consisted of 44.5% males and 55.5% females.  Of these participants only 16% are parents and only 16% of those parents report having a stay-at-home parent in their household. We found that 68% of parents have their children involved in after-school activities and 37% of the parents have children in after-school programs.  About 35% of the participants in this study attended after-school programs when they were growing up and the majority of the time it was during the school-year (55%).</a:t>
            </a:r>
          </a:p>
        </p:txBody>
      </p:sp>
      <p:sp>
        <p:nvSpPr>
          <p:cNvPr id="16713" name="TextBox 40"/>
          <p:cNvSpPr txBox="1">
            <a:spLocks noChangeArrowheads="1"/>
          </p:cNvSpPr>
          <p:nvPr/>
        </p:nvSpPr>
        <p:spPr bwMode="auto">
          <a:xfrm>
            <a:off x="27279600" y="23436263"/>
            <a:ext cx="11963400" cy="1814512"/>
          </a:xfrm>
          <a:prstGeom prst="rect">
            <a:avLst/>
          </a:prstGeom>
          <a:noFill/>
          <a:ln w="9525">
            <a:noFill/>
            <a:miter lim="800000"/>
            <a:headEnd/>
            <a:tailEnd/>
          </a:ln>
        </p:spPr>
        <p:txBody>
          <a:bodyPr>
            <a:spAutoFit/>
          </a:bodyPr>
          <a:lstStyle/>
          <a:p>
            <a:pPr algn="just"/>
            <a:r>
              <a:rPr lang="en-US" sz="2800">
                <a:latin typeface="Calibri" pitchFamily="34" charset="0"/>
              </a:rPr>
              <a:t>Our main focus for this research survey was to get a subjective perception on after-school programs from a wide range of participants.  We wanted to see if the participants thought after-school programs were beneficial to the development of a child or adolescent.</a:t>
            </a:r>
          </a:p>
        </p:txBody>
      </p:sp>
      <p:sp>
        <p:nvSpPr>
          <p:cNvPr id="16714" name="TextBox 42"/>
          <p:cNvSpPr txBox="1">
            <a:spLocks noChangeArrowheads="1"/>
          </p:cNvSpPr>
          <p:nvPr/>
        </p:nvSpPr>
        <p:spPr bwMode="auto">
          <a:xfrm>
            <a:off x="27279600" y="25114250"/>
            <a:ext cx="8610600" cy="4402138"/>
          </a:xfrm>
          <a:prstGeom prst="rect">
            <a:avLst/>
          </a:prstGeom>
          <a:noFill/>
          <a:ln w="9525">
            <a:noFill/>
            <a:miter lim="800000"/>
            <a:headEnd/>
            <a:tailEnd/>
          </a:ln>
        </p:spPr>
        <p:txBody>
          <a:bodyPr>
            <a:spAutoFit/>
          </a:bodyPr>
          <a:lstStyle/>
          <a:p>
            <a:pPr algn="just"/>
            <a:r>
              <a:rPr lang="en-US" sz="2800">
                <a:latin typeface="Calibri" pitchFamily="34" charset="0"/>
              </a:rPr>
              <a:t>We found that participants were in favor of after-school programs and we also found that they think after-school programs were beneficial.  Even though we didn’t specifically ask the participant “what part of development do you think after-school programs benefit a child or adolescent,” we think it is safe to infer that the participants view after-school programs and/or activities as beneficial to development in general. Future research is still needed to evaluate future improvements that can be made in after-school programs.</a:t>
            </a:r>
          </a:p>
        </p:txBody>
      </p:sp>
      <p:graphicFrame>
        <p:nvGraphicFramePr>
          <p:cNvPr id="40" name="Chart 39"/>
          <p:cNvGraphicFramePr/>
          <p:nvPr/>
        </p:nvGraphicFramePr>
        <p:xfrm>
          <a:off x="27432000" y="15849600"/>
          <a:ext cx="6023219" cy="4191000"/>
        </p:xfrm>
        <a:graphic>
          <a:graphicData uri="http://schemas.openxmlformats.org/drawingml/2006/chart">
            <c:chart xmlns:c="http://schemas.openxmlformats.org/drawingml/2006/chart" xmlns:r="http://schemas.openxmlformats.org/officeDocument/2006/relationships" r:id="rId71"/>
          </a:graphicData>
        </a:graphic>
      </p:graphicFrame>
      <p:graphicFrame>
        <p:nvGraphicFramePr>
          <p:cNvPr id="41" name="Chart 40"/>
          <p:cNvGraphicFramePr/>
          <p:nvPr/>
        </p:nvGraphicFramePr>
        <p:xfrm>
          <a:off x="27203400" y="19964400"/>
          <a:ext cx="6266172" cy="2903474"/>
        </p:xfrm>
        <a:graphic>
          <a:graphicData uri="http://schemas.openxmlformats.org/drawingml/2006/chart">
            <c:chart xmlns:c="http://schemas.openxmlformats.org/drawingml/2006/chart" xmlns:r="http://schemas.openxmlformats.org/officeDocument/2006/relationships" r:id="rId72"/>
          </a:graphicData>
        </a:graphic>
      </p:graphicFrame>
      <p:graphicFrame>
        <p:nvGraphicFramePr>
          <p:cNvPr id="42" name="Chart 41"/>
          <p:cNvGraphicFramePr/>
          <p:nvPr/>
        </p:nvGraphicFramePr>
        <p:xfrm>
          <a:off x="33528000" y="16611600"/>
          <a:ext cx="5715000" cy="5334000"/>
        </p:xfrm>
        <a:graphic>
          <a:graphicData uri="http://schemas.openxmlformats.org/drawingml/2006/chart">
            <c:chart xmlns:c="http://schemas.openxmlformats.org/drawingml/2006/chart" xmlns:r="http://schemas.openxmlformats.org/officeDocument/2006/relationships" r:id="rId73"/>
          </a:graphicData>
        </a:graphic>
      </p:graphicFrame>
      <p:graphicFrame>
        <p:nvGraphicFramePr>
          <p:cNvPr id="43" name="Chart 42"/>
          <p:cNvGraphicFramePr/>
          <p:nvPr/>
        </p:nvGraphicFramePr>
        <p:xfrm>
          <a:off x="34061400" y="9753600"/>
          <a:ext cx="5339207" cy="3200019"/>
        </p:xfrm>
        <a:graphic>
          <a:graphicData uri="http://schemas.openxmlformats.org/drawingml/2006/chart">
            <c:chart xmlns:c="http://schemas.openxmlformats.org/drawingml/2006/chart" xmlns:r="http://schemas.openxmlformats.org/officeDocument/2006/relationships" r:id="rId74"/>
          </a:graphicData>
        </a:graphic>
      </p:graphicFrame>
      <p:graphicFrame>
        <p:nvGraphicFramePr>
          <p:cNvPr id="45" name="Chart 44"/>
          <p:cNvGraphicFramePr/>
          <p:nvPr/>
        </p:nvGraphicFramePr>
        <p:xfrm>
          <a:off x="33985200" y="12573000"/>
          <a:ext cx="5334000" cy="3810000"/>
        </p:xfrm>
        <a:graphic>
          <a:graphicData uri="http://schemas.openxmlformats.org/drawingml/2006/chart">
            <c:chart xmlns:c="http://schemas.openxmlformats.org/drawingml/2006/chart" xmlns:r="http://schemas.openxmlformats.org/officeDocument/2006/relationships" r:id="rId7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CCFF"/>
        </a:solidFill>
        <a:ln w="0" cap="flat" cmpd="sng" algn="in">
          <a:noFill/>
          <a:prstDash val="solid"/>
          <a:round/>
          <a:headEnd type="none" w="med" len="med"/>
          <a:tailEnd type="none" w="med" len="med"/>
        </a:ln>
        <a:effectLst/>
        <a:scene3d>
          <a:camera prst="legacyPerspectiveBottomLeft"/>
          <a:lightRig rig="legacyFlat3" dir="t"/>
        </a:scene3d>
        <a:sp3d extrusionH="887400" prstMaterial="legacyMatte">
          <a:bevelT w="13500" h="13500" prst="angle"/>
          <a:bevelB w="13500" h="13500" prst="angle"/>
          <a:extrusionClr>
            <a:srgbClr val="99CCFF"/>
          </a:extrusionClr>
        </a:sp3d>
      </a:spPr>
      <a:bodyPr vert="horz" wrap="square" lIns="36195" tIns="36195" rIns="36195" bIns="36195" numCol="1" anchor="t" anchorCtr="0" compatLnSpc="1">
        <a:prstTxWarp prst="textNoShape">
          <a:avLst/>
        </a:prstTxWarp>
      </a:bodyPr>
      <a:lstStyle>
        <a:defPPr marL="0" marR="0" indent="0" algn="l" defTabSz="735013"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99CCFF"/>
        </a:solidFill>
        <a:ln w="0" cap="flat" cmpd="sng" algn="in">
          <a:noFill/>
          <a:prstDash val="solid"/>
          <a:round/>
          <a:headEnd type="none" w="med" len="med"/>
          <a:tailEnd type="none" w="med" len="med"/>
        </a:ln>
        <a:effectLst/>
        <a:scene3d>
          <a:camera prst="legacyPerspectiveBottomLeft"/>
          <a:lightRig rig="legacyFlat3" dir="t"/>
        </a:scene3d>
        <a:sp3d extrusionH="887400" prstMaterial="legacyMatte">
          <a:bevelT w="13500" h="13500" prst="angle"/>
          <a:bevelB w="13500" h="13500" prst="angle"/>
          <a:extrusionClr>
            <a:srgbClr val="99CCFF"/>
          </a:extrusionClr>
        </a:sp3d>
      </a:spPr>
      <a:bodyPr vert="horz" wrap="square" lIns="36195" tIns="36195" rIns="36195" bIns="36195" numCol="1" anchor="t" anchorCtr="0" compatLnSpc="1">
        <a:prstTxWarp prst="textNoShape">
          <a:avLst/>
        </a:prstTxWarp>
      </a:bodyPr>
      <a:lstStyle>
        <a:defPPr marL="0" marR="0" indent="0" algn="l" defTabSz="735013"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4595</TotalTime>
  <Words>1214</Words>
  <Application>Microsoft Office PowerPoint</Application>
  <PresentationFormat>Custom</PresentationFormat>
  <Paragraphs>241</Paragraphs>
  <Slides>1</Slides>
  <Notes>1</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vt:i4>
      </vt:variant>
    </vt:vector>
  </HeadingPairs>
  <TitlesOfParts>
    <vt:vector size="7" baseType="lpstr">
      <vt:lpstr>Times New Roman</vt:lpstr>
      <vt:lpstr>Arial</vt:lpstr>
      <vt:lpstr>Calibri</vt:lpstr>
      <vt:lpstr>Bookman</vt:lpstr>
      <vt:lpstr>Wingdings</vt:lpstr>
      <vt:lpstr>Default Design</vt:lpstr>
      <vt:lpstr>Civic Engagement in Action: After-School Programs Community Perceptions Influencing Involvement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Jillana Finnegan</cp:lastModifiedBy>
  <cp:revision>243</cp:revision>
  <cp:lastPrinted>2002-01-28T19:42:31Z</cp:lastPrinted>
  <dcterms:created xsi:type="dcterms:W3CDTF">2002-01-26T23:38:43Z</dcterms:created>
  <dcterms:modified xsi:type="dcterms:W3CDTF">2010-04-19T16:51:14Z</dcterms:modified>
</cp:coreProperties>
</file>