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40233600" cy="32918400"/>
  <p:notesSz cx="32461200" cy="39776400"/>
  <p:custDataLst>
    <p:tags r:id="rId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48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48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48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48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gehrke" initials="Pg" lastIdx="18" clrIdx="0"/>
  <p:cmAuthor id="1" name="Rachel Kendall" initials="RK" lastIdx="0" clrIdx="1"/>
  <p:cmAuthor id="2" name="Dept of Nursing" initials="DoN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4FF78"/>
    <a:srgbClr val="F1FF60"/>
    <a:srgbClr val="E60A39"/>
    <a:srgbClr val="CCECFF"/>
    <a:srgbClr val="FF9900"/>
    <a:srgbClr val="FFCC66"/>
    <a:srgbClr val="CCFFFF"/>
    <a:srgbClr val="0000CC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9" d="100"/>
          <a:sy n="19" d="100"/>
        </p:scale>
        <p:origin x="-1926" y="-150"/>
      </p:cViewPr>
      <p:guideLst>
        <p:guide orient="horz" pos="10368"/>
        <p:guide pos="1267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14066520" cy="198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4182" tIns="212098" rIns="424182" bIns="212098" numCol="1" anchor="t" anchorCtr="0" compatLnSpc="1">
            <a:prstTxWarp prst="textNoShape">
              <a:avLst/>
            </a:prstTxWarp>
          </a:bodyPr>
          <a:lstStyle>
            <a:lvl1pPr defTabSz="4244972">
              <a:defRPr sz="5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8394680" y="2"/>
            <a:ext cx="14066520" cy="198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4182" tIns="212098" rIns="424182" bIns="212098" numCol="1" anchor="t" anchorCtr="0" compatLnSpc="1">
            <a:prstTxWarp prst="textNoShape">
              <a:avLst/>
            </a:prstTxWarp>
          </a:bodyPr>
          <a:lstStyle>
            <a:lvl1pPr algn="r" defTabSz="4244972">
              <a:defRPr sz="5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37787582"/>
            <a:ext cx="14066520" cy="198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4182" tIns="212098" rIns="424182" bIns="212098" numCol="1" anchor="b" anchorCtr="0" compatLnSpc="1">
            <a:prstTxWarp prst="textNoShape">
              <a:avLst/>
            </a:prstTxWarp>
          </a:bodyPr>
          <a:lstStyle>
            <a:lvl1pPr defTabSz="4244972">
              <a:defRPr sz="5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8394680" y="37787582"/>
            <a:ext cx="14066520" cy="198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4182" tIns="212098" rIns="424182" bIns="212098" numCol="1" anchor="b" anchorCtr="0" compatLnSpc="1">
            <a:prstTxWarp prst="textNoShape">
              <a:avLst/>
            </a:prstTxWarp>
          </a:bodyPr>
          <a:lstStyle>
            <a:lvl1pPr algn="r" defTabSz="4244972">
              <a:defRPr sz="5400"/>
            </a:lvl1pPr>
          </a:lstStyle>
          <a:p>
            <a:pPr>
              <a:defRPr/>
            </a:pPr>
            <a:fld id="{874C04BF-2854-194C-84CA-344A293ED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14081548" cy="200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333" tIns="38660" rIns="77333" bIns="38660" numCol="1" anchor="t" anchorCtr="0" compatLnSpc="1">
            <a:prstTxWarp prst="textNoShape">
              <a:avLst/>
            </a:prstTxWarp>
          </a:bodyPr>
          <a:lstStyle>
            <a:lvl1pPr defTabSz="777046">
              <a:defRPr sz="9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379654" y="0"/>
            <a:ext cx="14081548" cy="200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333" tIns="38660" rIns="77333" bIns="38660" numCol="1" anchor="t" anchorCtr="0" compatLnSpc="1">
            <a:prstTxWarp prst="textNoShape">
              <a:avLst/>
            </a:prstTxWarp>
          </a:bodyPr>
          <a:lstStyle>
            <a:lvl1pPr algn="r" defTabSz="777046">
              <a:defRPr sz="9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31050" y="2976563"/>
            <a:ext cx="18221325" cy="14908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298104" y="18914652"/>
            <a:ext cx="23864993" cy="1788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333" tIns="38660" rIns="77333" bIns="38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37766722"/>
            <a:ext cx="14081548" cy="200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333" tIns="38660" rIns="77333" bIns="38660" numCol="1" anchor="b" anchorCtr="0" compatLnSpc="1">
            <a:prstTxWarp prst="textNoShape">
              <a:avLst/>
            </a:prstTxWarp>
          </a:bodyPr>
          <a:lstStyle>
            <a:lvl1pPr defTabSz="777046">
              <a:defRPr sz="9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8379654" y="37766722"/>
            <a:ext cx="14081548" cy="200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333" tIns="38660" rIns="77333" bIns="38660" numCol="1" anchor="b" anchorCtr="0" compatLnSpc="1">
            <a:prstTxWarp prst="textNoShape">
              <a:avLst/>
            </a:prstTxWarp>
          </a:bodyPr>
          <a:lstStyle>
            <a:lvl1pPr algn="r" defTabSz="777046">
              <a:defRPr sz="900"/>
            </a:lvl1pPr>
          </a:lstStyle>
          <a:p>
            <a:pPr>
              <a:defRPr/>
            </a:pPr>
            <a:fld id="{3F7EA7B8-0856-004E-896B-BD56C0B79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B09F68-44F6-BF4E-B7B5-8680F8116997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838" y="10226675"/>
            <a:ext cx="34197925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675" y="18653125"/>
            <a:ext cx="28162250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7B653-2AF0-274A-B8AE-B874E0C10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80DF3-6500-FF4B-85E2-41A24BEAD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70313" y="1317625"/>
            <a:ext cx="9051925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363" y="1317625"/>
            <a:ext cx="27006550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EC5CF-04EE-094D-ACE8-CCA656799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363" y="1317625"/>
            <a:ext cx="36210875" cy="548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11363" y="7680325"/>
            <a:ext cx="36210875" cy="21724938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80307-4A22-D549-A4BB-5E94869D2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7A19E-AFA8-B04E-95D2-809B61E54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5" y="21153438"/>
            <a:ext cx="34197925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5" y="13952538"/>
            <a:ext cx="34197925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89129-D721-E249-8BC7-1679BDEE6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363" y="7680325"/>
            <a:ext cx="18029237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93000" y="7680325"/>
            <a:ext cx="18029238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3B34C-3C58-BB4C-875E-BEAEEE5D5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363" y="7369175"/>
            <a:ext cx="17776825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363" y="10439400"/>
            <a:ext cx="17776825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7475" y="7369175"/>
            <a:ext cx="17784763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7475" y="10439400"/>
            <a:ext cx="17784763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4CD2C-C886-2D4F-B57E-FDE2316AC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99D50-AD82-4B4E-B6EF-E64C9D2FC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34E1B-F7FD-3B49-A6DC-A8112DA96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363" y="1311275"/>
            <a:ext cx="13236575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538" y="1311275"/>
            <a:ext cx="224917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363" y="6888163"/>
            <a:ext cx="13236575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B8579-3FE3-5945-B528-B0A81E260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700" y="23042563"/>
            <a:ext cx="24139525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700" y="2941638"/>
            <a:ext cx="24139525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700" y="25763538"/>
            <a:ext cx="24139525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FC149-4916-DB40-9929-9B1BAAE37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11363" y="1317625"/>
            <a:ext cx="362108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1363" y="7680325"/>
            <a:ext cx="36210875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913" tIns="208954" rIns="417913" bIns="208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11363" y="29976763"/>
            <a:ext cx="9388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913" tIns="208954" rIns="417913" bIns="208954" numCol="1" anchor="t" anchorCtr="0" compatLnSpc="1">
            <a:prstTxWarp prst="textNoShape">
              <a:avLst/>
            </a:prstTxWarp>
          </a:bodyPr>
          <a:lstStyle>
            <a:lvl1pPr>
              <a:defRPr sz="6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46163" y="29976763"/>
            <a:ext cx="127412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913" tIns="208954" rIns="417913" bIns="208954" numCol="1" anchor="t" anchorCtr="0" compatLnSpc="1">
            <a:prstTxWarp prst="textNoShape">
              <a:avLst/>
            </a:prstTxWarp>
          </a:bodyPr>
          <a:lstStyle>
            <a:lvl1pPr algn="ctr">
              <a:defRPr sz="6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833763" y="29976763"/>
            <a:ext cx="9388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913" tIns="208954" rIns="417913" bIns="208954" numCol="1" anchor="t" anchorCtr="0" compatLnSpc="1">
            <a:prstTxWarp prst="textNoShape">
              <a:avLst/>
            </a:prstTxWarp>
          </a:bodyPr>
          <a:lstStyle>
            <a:lvl1pPr algn="r">
              <a:defRPr sz="6400">
                <a:latin typeface="Arial" charset="0"/>
              </a:defRPr>
            </a:lvl1pPr>
          </a:lstStyle>
          <a:p>
            <a:pPr>
              <a:defRPr/>
            </a:pPr>
            <a:fld id="{5DC38590-024D-C447-A487-1010D452F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ctr" defTabSz="417988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17988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17988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17988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17988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179888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6pPr>
      <a:lvl7pPr marL="914400" algn="ctr" defTabSz="4179888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7pPr>
      <a:lvl8pPr marL="1371600" algn="ctr" defTabSz="4179888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8pPr>
      <a:lvl9pPr marL="1828800" algn="ctr" defTabSz="4179888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9pPr>
    </p:titleStyle>
    <p:bodyStyle>
      <a:lvl1pPr marL="1566863" indent="-1566863" algn="l" defTabSz="4179888" rtl="0" eaLnBrk="0" fontAlgn="base" hangingPunct="0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3395663" indent="-1304925" algn="l" defTabSz="4179888" rtl="0" eaLnBrk="0" fontAlgn="base" hangingPunct="0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  <a:ea typeface="ＭＳ Ｐゴシック" charset="-128"/>
        </a:defRPr>
      </a:lvl2pPr>
      <a:lvl3pPr marL="5224463" indent="-1044575" algn="l" defTabSz="4179888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  <a:ea typeface="ＭＳ Ｐゴシック" charset="-128"/>
        </a:defRPr>
      </a:lvl3pPr>
      <a:lvl4pPr marL="7315200" indent="-1044575" algn="l" defTabSz="4179888" rtl="0" eaLnBrk="0" fontAlgn="base" hangingPunct="0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  <a:ea typeface="ＭＳ Ｐゴシック" charset="-128"/>
        </a:defRPr>
      </a:lvl4pPr>
      <a:lvl5pPr marL="9405938" indent="-1046163" algn="l" defTabSz="4179888" rtl="0" eaLnBrk="0" fontAlgn="base" hangingPunct="0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ＭＳ Ｐゴシック" charset="-128"/>
        </a:defRPr>
      </a:lvl5pPr>
      <a:lvl6pPr marL="9863138" indent="-1046163" algn="l" defTabSz="4179888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6pPr>
      <a:lvl7pPr marL="10320338" indent="-1046163" algn="l" defTabSz="4179888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7pPr>
      <a:lvl8pPr marL="10777538" indent="-1046163" algn="l" defTabSz="4179888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8pPr>
      <a:lvl9pPr marL="11234738" indent="-1046163" algn="l" defTabSz="4179888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ECFF"/>
            </a:gs>
            <a:gs pos="100000">
              <a:srgbClr val="0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655638"/>
            <a:ext cx="23469600" cy="4602162"/>
          </a:xfrm>
          <a:gradFill flip="none" rotWithShape="1">
            <a:gsLst>
              <a:gs pos="0">
                <a:srgbClr val="FFCC66"/>
              </a:gs>
              <a:gs pos="100000">
                <a:srgbClr val="FFFFFF"/>
              </a:gs>
              <a:gs pos="50000">
                <a:srgbClr val="FFCC66"/>
              </a:gs>
            </a:gsLst>
            <a:path path="rect">
              <a:fillToRect l="50000" t="50000" r="50000" b="50000"/>
            </a:path>
            <a:tileRect/>
          </a:gradFill>
          <a:ln w="38100" cmpd="sng">
            <a:solidFill>
              <a:srgbClr val="0000CC"/>
            </a:solidFill>
            <a:round/>
          </a:ln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ts val="500"/>
              </a:spcBef>
              <a:defRPr/>
            </a:pPr>
            <a:r>
              <a:rPr lang="en-US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" pitchFamily="18" charset="0"/>
                <a:ea typeface="+mj-ea"/>
                <a:cs typeface="Times New Roman" pitchFamily="18" charset="0"/>
              </a:rPr>
              <a:t>Civic Engagement in Action</a:t>
            </a:r>
            <a:r>
              <a:rPr lang="en-US" sz="7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" pitchFamily="18" charset="0"/>
                <a:ea typeface="+mj-ea"/>
                <a:cs typeface="Times New Roman" pitchFamily="18" charset="0"/>
              </a:rPr>
              <a:t>: </a:t>
            </a:r>
            <a:br>
              <a:rPr lang="en-US" sz="7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" pitchFamily="18" charset="0"/>
                <a:ea typeface="+mj-ea"/>
                <a:cs typeface="Times New Roman" pitchFamily="18" charset="0"/>
              </a:rPr>
            </a:br>
            <a:r>
              <a:rPr lang="en-US" sz="7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" pitchFamily="18" charset="0"/>
                <a:ea typeface="+mj-ea"/>
                <a:cs typeface="Times New Roman" pitchFamily="18" charset="0"/>
              </a:rPr>
              <a:t>Empowering Adolescents to Take Control of their Health</a:t>
            </a:r>
            <a:br>
              <a:rPr lang="en-US" sz="7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" pitchFamily="18" charset="0"/>
                <a:ea typeface="+mj-ea"/>
                <a:cs typeface="Times New Roman" pitchFamily="18" charset="0"/>
              </a:rPr>
            </a:b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" pitchFamily="18" charset="0"/>
                <a:ea typeface="+mj-ea"/>
                <a:cs typeface="Times New Roman" pitchFamily="18" charset="0"/>
              </a:rPr>
              <a:t>Summer Nave, Meghan Cunningham, Christine Duncan, Kami Bellomy, Kathryn Cooperstein, Nichole Murphy, RN, Johnny Glogowski,</a:t>
            </a:r>
            <a:b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" pitchFamily="18" charset="0"/>
                <a:ea typeface="+mj-ea"/>
                <a:cs typeface="Times New Roman" pitchFamily="18" charset="0"/>
              </a:rPr>
            </a:b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" pitchFamily="18" charset="0"/>
                <a:ea typeface="+mj-ea"/>
                <a:cs typeface="Times New Roman" pitchFamily="18" charset="0"/>
              </a:rPr>
              <a:t>Rachel Kendall, Amanda King, Jessi Christensen-Bybee and Kayla Salcido </a:t>
            </a:r>
          </a:p>
        </p:txBody>
      </p:sp>
      <p:sp>
        <p:nvSpPr>
          <p:cNvPr id="16387" name="Text Box 189"/>
          <p:cNvSpPr txBox="1">
            <a:spLocks noChangeArrowheads="1"/>
          </p:cNvSpPr>
          <p:nvPr/>
        </p:nvSpPr>
        <p:spPr bwMode="auto">
          <a:xfrm>
            <a:off x="15486063" y="22928263"/>
            <a:ext cx="49942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508" tIns="36754" rIns="73508" bIns="36754">
            <a:prstTxWarp prst="textNoShape">
              <a:avLst/>
            </a:prstTxWarp>
            <a:spAutoFit/>
          </a:bodyPr>
          <a:lstStyle/>
          <a:p>
            <a:pPr defTabSz="733425">
              <a:spcBef>
                <a:spcPct val="50000"/>
              </a:spcBef>
            </a:pPr>
            <a:endParaRPr lang="en-US" sz="1800"/>
          </a:p>
        </p:txBody>
      </p:sp>
      <p:sp>
        <p:nvSpPr>
          <p:cNvPr id="16388" name="Text Box 1156"/>
          <p:cNvSpPr txBox="1">
            <a:spLocks noChangeArrowheads="1"/>
          </p:cNvSpPr>
          <p:nvPr/>
        </p:nvSpPr>
        <p:spPr bwMode="auto">
          <a:xfrm>
            <a:off x="29197300" y="5486400"/>
            <a:ext cx="75025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508" tIns="36754" rIns="73508" bIns="36754">
            <a:prstTxWarp prst="textNoShape">
              <a:avLst/>
            </a:prstTxWarp>
            <a:spAutoFit/>
          </a:bodyPr>
          <a:lstStyle/>
          <a:p>
            <a:pPr defTabSz="733425">
              <a:spcBef>
                <a:spcPct val="50000"/>
              </a:spcBef>
            </a:pPr>
            <a:endParaRPr lang="en-US" sz="1800"/>
          </a:p>
        </p:txBody>
      </p:sp>
      <p:sp>
        <p:nvSpPr>
          <p:cNvPr id="16389" name="Text Box 1813"/>
          <p:cNvSpPr txBox="1">
            <a:spLocks noChangeArrowheads="1"/>
          </p:cNvSpPr>
          <p:nvPr/>
        </p:nvSpPr>
        <p:spPr bwMode="auto">
          <a:xfrm>
            <a:off x="29322713" y="10714038"/>
            <a:ext cx="54832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508" tIns="36754" rIns="73508" bIns="36754">
            <a:prstTxWarp prst="textNoShape">
              <a:avLst/>
            </a:prstTxWarp>
            <a:spAutoFit/>
          </a:bodyPr>
          <a:lstStyle/>
          <a:p>
            <a:pPr defTabSz="733425">
              <a:spcBef>
                <a:spcPct val="50000"/>
              </a:spcBef>
            </a:pPr>
            <a:endParaRPr lang="en-US" sz="1800"/>
          </a:p>
        </p:txBody>
      </p:sp>
      <p:pic>
        <p:nvPicPr>
          <p:cNvPr id="16390" name="Picture 1980" descr="logorevhorpc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0" y="914400"/>
            <a:ext cx="8001000" cy="34290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16391" name="Picture 19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066800"/>
            <a:ext cx="61722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1985"/>
          <p:cNvSpPr txBox="1">
            <a:spLocks noChangeArrowheads="1"/>
          </p:cNvSpPr>
          <p:nvPr/>
        </p:nvSpPr>
        <p:spPr bwMode="auto">
          <a:xfrm>
            <a:off x="14630400" y="8305800"/>
            <a:ext cx="11247120" cy="9325608"/>
          </a:xfrm>
          <a:prstGeom prst="rect">
            <a:avLst/>
          </a:prstGeom>
          <a:solidFill>
            <a:srgbClr val="F4FF78">
              <a:alpha val="80000"/>
            </a:srgbClr>
          </a:solidFill>
          <a:ln w="19050" cmpd="sng">
            <a:solidFill>
              <a:srgbClr val="0000CC"/>
            </a:solidFill>
            <a:round/>
            <a:headEnd/>
            <a:tailEnd/>
          </a:ln>
        </p:spPr>
        <p:txBody>
          <a:bodyPr wrap="square" lIns="91419" tIns="45709" rIns="91419" bIns="45709">
            <a:prstTxWarp prst="textNoShape">
              <a:avLst/>
            </a:prstTxWarp>
            <a:spAutoFit/>
          </a:bodyPr>
          <a:lstStyle/>
          <a:p>
            <a:pPr algn="ctr" defTabSz="733425">
              <a:spcBef>
                <a:spcPct val="50000"/>
              </a:spcBef>
            </a:pPr>
            <a:r>
              <a:rPr lang="en-US" sz="6000" b="1" u="sng" dirty="0" smtClean="0">
                <a:solidFill>
                  <a:srgbClr val="000000"/>
                </a:solidFill>
              </a:rPr>
              <a:t>Activities:</a:t>
            </a:r>
          </a:p>
          <a:p>
            <a:pPr defTabSz="733425">
              <a:spcBef>
                <a:spcPct val="50000"/>
              </a:spcBef>
            </a:pPr>
            <a:r>
              <a:rPr lang="en-US" sz="4000" dirty="0" smtClean="0">
                <a:solidFill>
                  <a:srgbClr val="000000"/>
                </a:solidFill>
              </a:rPr>
              <a:t>Posters </a:t>
            </a:r>
            <a:r>
              <a:rPr lang="en-US" sz="4000" dirty="0">
                <a:solidFill>
                  <a:srgbClr val="000000"/>
                </a:solidFill>
              </a:rPr>
              <a:t>and </a:t>
            </a:r>
            <a:r>
              <a:rPr lang="en-US" sz="4000" dirty="0" smtClean="0">
                <a:solidFill>
                  <a:srgbClr val="000000"/>
                </a:solidFill>
              </a:rPr>
              <a:t>booths focused on:</a:t>
            </a:r>
          </a:p>
          <a:p>
            <a:pPr marL="419100" indent="-419100" defTabSz="533400">
              <a:spcBef>
                <a:spcPct val="50000"/>
              </a:spcBef>
              <a:buFontTx/>
              <a:buChar char="•"/>
              <a:tabLst>
                <a:tab pos="533400" algn="l"/>
              </a:tabLst>
            </a:pPr>
            <a:r>
              <a:rPr lang="en-US" sz="4000" dirty="0" smtClean="0"/>
              <a:t>Education </a:t>
            </a:r>
            <a:r>
              <a:rPr lang="en-US" sz="4000" dirty="0"/>
              <a:t>beyond high school,</a:t>
            </a:r>
            <a:r>
              <a:rPr lang="en-US" sz="4000" dirty="0" smtClean="0"/>
              <a:t> sexting </a:t>
            </a:r>
            <a:r>
              <a:rPr lang="en-US" sz="4000" dirty="0"/>
              <a:t>and texting, piercing and tattoos, smoking, and prescription drug </a:t>
            </a:r>
            <a:r>
              <a:rPr lang="en-US" sz="4000" dirty="0" smtClean="0"/>
              <a:t>abuse.</a:t>
            </a:r>
          </a:p>
          <a:p>
            <a:pPr marL="419100" indent="-419100" defTabSz="342900">
              <a:spcBef>
                <a:spcPct val="50000"/>
              </a:spcBef>
              <a:buFont typeface="Arial"/>
              <a:buChar char="•"/>
            </a:pPr>
            <a:r>
              <a:rPr lang="en-US" sz="4000" dirty="0" smtClean="0"/>
              <a:t>Providing </a:t>
            </a:r>
            <a:r>
              <a:rPr lang="en-US" sz="4000" dirty="0"/>
              <a:t>detailed information about the long term effects that these activities could have on a person’s health. </a:t>
            </a:r>
            <a:endParaRPr lang="en-US" sz="4000" dirty="0" smtClean="0"/>
          </a:p>
          <a:p>
            <a:pPr marL="419100" indent="-419100" defTabSz="342900">
              <a:spcBef>
                <a:spcPct val="50000"/>
              </a:spcBef>
              <a:buFont typeface="Arial" charset="0"/>
              <a:buChar char="•"/>
            </a:pPr>
            <a:r>
              <a:rPr lang="en-US" sz="4000" dirty="0" smtClean="0"/>
              <a:t>Motivating student education through awarding  prizes for participation at the booths. </a:t>
            </a:r>
          </a:p>
          <a:p>
            <a:pPr marL="419100" indent="-419100" defTabSz="342900">
              <a:spcBef>
                <a:spcPct val="50000"/>
              </a:spcBef>
              <a:buFont typeface="Arial" charset="0"/>
              <a:buChar char="•"/>
            </a:pPr>
            <a:r>
              <a:rPr lang="en-US" sz="4000" dirty="0" smtClean="0"/>
              <a:t>Evaluating student satisfaction and response pertaining to the information provided.</a:t>
            </a:r>
          </a:p>
        </p:txBody>
      </p:sp>
      <p:sp>
        <p:nvSpPr>
          <p:cNvPr id="16396" name="Text Box 1997"/>
          <p:cNvSpPr txBox="1">
            <a:spLocks noChangeArrowheads="1"/>
          </p:cNvSpPr>
          <p:nvPr/>
        </p:nvSpPr>
        <p:spPr bwMode="auto">
          <a:xfrm>
            <a:off x="838200" y="21488400"/>
            <a:ext cx="13258800" cy="10633680"/>
          </a:xfrm>
          <a:prstGeom prst="rect">
            <a:avLst/>
          </a:prstGeom>
          <a:solidFill>
            <a:srgbClr val="F4FF78">
              <a:alpha val="80000"/>
            </a:srgbClr>
          </a:solidFill>
          <a:ln w="19050" cmpd="sng">
            <a:solidFill>
              <a:srgbClr val="0000CC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06400" indent="-406400" algn="ctr" defTabSz="735013"/>
            <a:r>
              <a:rPr lang="en-US" sz="6000" b="1" u="sng" dirty="0" smtClean="0"/>
              <a:t>Key Points:</a:t>
            </a:r>
            <a:endParaRPr lang="en-US" sz="4500" dirty="0" smtClean="0"/>
          </a:p>
          <a:p>
            <a:pPr marL="406400" indent="-406400" defTabSz="735013">
              <a:spcBef>
                <a:spcPts val="2880"/>
              </a:spcBef>
              <a:buFont typeface="Arial"/>
              <a:buChar char="•"/>
            </a:pPr>
            <a:r>
              <a:rPr lang="en-US" sz="4000" dirty="0" smtClean="0"/>
              <a:t>Community </a:t>
            </a:r>
            <a:r>
              <a:rPr lang="en-US" sz="4000" dirty="0"/>
              <a:t>&amp; Public Health Nursing Lab, NURS 417, Spring 2010</a:t>
            </a:r>
            <a:endParaRPr lang="en-US" sz="4000" i="1" dirty="0"/>
          </a:p>
          <a:p>
            <a:pPr marL="406400" indent="-406400" defTabSz="735013">
              <a:spcBef>
                <a:spcPts val="2880"/>
              </a:spcBef>
              <a:buFont typeface="Arial"/>
              <a:buChar char="•"/>
            </a:pPr>
            <a:r>
              <a:rPr lang="en-US" sz="4000" dirty="0"/>
              <a:t>Instructor</a:t>
            </a:r>
            <a:r>
              <a:rPr lang="en-US" sz="4000" b="1" dirty="0" smtClean="0"/>
              <a:t> </a:t>
            </a:r>
            <a:r>
              <a:rPr lang="en-US" sz="4000" dirty="0" smtClean="0"/>
              <a:t>Name</a:t>
            </a:r>
            <a:r>
              <a:rPr lang="en-US" sz="4000" dirty="0"/>
              <a:t>: Pamela Gehrke </a:t>
            </a:r>
            <a:endParaRPr lang="en-US" sz="4000" i="1" dirty="0"/>
          </a:p>
          <a:p>
            <a:pPr marL="406400" indent="-406400" defTabSz="735013">
              <a:spcBef>
                <a:spcPts val="2880"/>
              </a:spcBef>
              <a:buFont typeface="Arial"/>
              <a:buChar char="•"/>
            </a:pPr>
            <a:r>
              <a:rPr lang="en-US" sz="4000" dirty="0"/>
              <a:t>Community Partner Name:</a:t>
            </a:r>
            <a:r>
              <a:rPr lang="en-US" sz="4000" dirty="0" smtClean="0"/>
              <a:t> A local area high school</a:t>
            </a:r>
          </a:p>
          <a:p>
            <a:pPr marL="406400" indent="-406400" defTabSz="735013">
              <a:spcBef>
                <a:spcPts val="2880"/>
              </a:spcBef>
              <a:buFont typeface="Arial"/>
              <a:buChar char="•"/>
            </a:pPr>
            <a:r>
              <a:rPr lang="en-US" sz="4000" dirty="0"/>
              <a:t>Community Partner’s Mission Statement: “We help students achieve their educational potential and become contributing members of our community.”	</a:t>
            </a:r>
          </a:p>
          <a:p>
            <a:pPr marL="406400" indent="-406400" defTabSz="735013">
              <a:spcBef>
                <a:spcPts val="2880"/>
              </a:spcBef>
              <a:buFont typeface="Arial"/>
              <a:buChar char="•"/>
            </a:pPr>
            <a:r>
              <a:rPr lang="en-US" sz="4000" dirty="0"/>
              <a:t>Service Project Purpose</a:t>
            </a:r>
            <a:r>
              <a:rPr lang="en-US" sz="4000" dirty="0">
                <a:solidFill>
                  <a:srgbClr val="E60A39"/>
                </a:solidFill>
              </a:rPr>
              <a:t>: </a:t>
            </a:r>
            <a:r>
              <a:rPr lang="en-US" sz="4000" dirty="0"/>
              <a:t>Provide health assessment data to faculty and </a:t>
            </a:r>
            <a:r>
              <a:rPr lang="en-US" sz="4000" dirty="0" smtClean="0"/>
              <a:t>student at the high school, </a:t>
            </a:r>
            <a:r>
              <a:rPr lang="en-US" sz="4000" dirty="0"/>
              <a:t>as well as conduct a health fair tailored toward specific student health needs.</a:t>
            </a:r>
            <a:endParaRPr lang="en-US" sz="4000" i="1" dirty="0" smtClean="0"/>
          </a:p>
          <a:p>
            <a:pPr marL="406400" indent="-406400" defTabSz="735013">
              <a:spcBef>
                <a:spcPts val="2880"/>
              </a:spcBef>
              <a:buFont typeface="Arial"/>
              <a:buChar char="•"/>
            </a:pPr>
            <a:r>
              <a:rPr lang="en-US" sz="4000" dirty="0" smtClean="0"/>
              <a:t>Learning </a:t>
            </a:r>
            <a:r>
              <a:rPr lang="en-US" sz="4000" dirty="0"/>
              <a:t>G</a:t>
            </a:r>
            <a:r>
              <a:rPr lang="en-US" sz="4000" dirty="0" smtClean="0"/>
              <a:t>oals</a:t>
            </a:r>
            <a:r>
              <a:rPr lang="en-US" sz="4000" dirty="0"/>
              <a:t>: To assess the health needs of students </a:t>
            </a:r>
            <a:r>
              <a:rPr lang="en-US" sz="4000" dirty="0" smtClean="0"/>
              <a:t>at the local high school and produce a summary report of findings. </a:t>
            </a:r>
            <a:endParaRPr lang="en-US" sz="4000" i="1" dirty="0"/>
          </a:p>
        </p:txBody>
      </p:sp>
      <p:sp>
        <p:nvSpPr>
          <p:cNvPr id="16397" name="Text Box 2002"/>
          <p:cNvSpPr txBox="1">
            <a:spLocks noChangeArrowheads="1"/>
          </p:cNvSpPr>
          <p:nvPr/>
        </p:nvSpPr>
        <p:spPr bwMode="auto">
          <a:xfrm>
            <a:off x="26289000" y="20955000"/>
            <a:ext cx="13258800" cy="11249233"/>
          </a:xfrm>
          <a:prstGeom prst="rect">
            <a:avLst/>
          </a:prstGeom>
          <a:solidFill>
            <a:srgbClr val="F4FF78">
              <a:alpha val="80000"/>
            </a:srgbClr>
          </a:solidFill>
          <a:ln w="19050" cmpd="sng">
            <a:solidFill>
              <a:srgbClr val="0000CC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735013">
              <a:spcBef>
                <a:spcPts val="2880"/>
              </a:spcBef>
              <a:spcAft>
                <a:spcPts val="0"/>
              </a:spcAft>
            </a:pPr>
            <a:r>
              <a:rPr lang="en-US" sz="6000" b="1" u="sng" dirty="0"/>
              <a:t>Reflection:</a:t>
            </a:r>
            <a:r>
              <a:rPr lang="en-US" sz="6000" b="1" dirty="0" smtClean="0"/>
              <a:t> </a:t>
            </a:r>
          </a:p>
          <a:p>
            <a:pPr defTabSz="735013">
              <a:spcBef>
                <a:spcPts val="2880"/>
              </a:spcBef>
              <a:spcAft>
                <a:spcPts val="0"/>
              </a:spcAft>
            </a:pPr>
            <a:r>
              <a:rPr lang="en-US" sz="4000" dirty="0" smtClean="0"/>
              <a:t>As a result of time spent at the local high school, we learned:</a:t>
            </a:r>
          </a:p>
          <a:p>
            <a:pPr marL="419100" indent="-419100" defTabSz="735013">
              <a:spcBef>
                <a:spcPts val="288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4000" dirty="0" smtClean="0"/>
              <a:t>Prior to visiting the school there were trepidations about our ability to complete the assessment and interact with the students.</a:t>
            </a:r>
          </a:p>
          <a:p>
            <a:pPr marL="419100" indent="-419100" defTabSz="735013">
              <a:spcBef>
                <a:spcPts val="2880"/>
              </a:spcBef>
              <a:buFont typeface="Arial"/>
              <a:buChar char="•"/>
            </a:pPr>
            <a:r>
              <a:rPr lang="en-US" sz="4000" dirty="0" smtClean="0"/>
              <a:t>Community assessment is a complex process that requires organization and continuous evaluation.</a:t>
            </a:r>
          </a:p>
          <a:p>
            <a:pPr marL="419100" indent="-419100" defTabSz="735013">
              <a:spcBef>
                <a:spcPts val="2880"/>
              </a:spcBef>
              <a:buFont typeface="Arial"/>
              <a:buChar char="•"/>
            </a:pPr>
            <a:r>
              <a:rPr lang="en-US" sz="4000" dirty="0" smtClean="0"/>
              <a:t>Interaction with the population (high school students) was not only important for planning interventions, but it also provided valuable qualitative data.</a:t>
            </a:r>
          </a:p>
          <a:p>
            <a:pPr marL="419100" indent="-419100" defTabSz="735013">
              <a:spcBef>
                <a:spcPts val="2880"/>
              </a:spcBef>
              <a:buFont typeface="Arial"/>
              <a:buChar char="•"/>
            </a:pPr>
            <a:r>
              <a:rPr lang="en-US" sz="4000" dirty="0" smtClean="0"/>
              <a:t>Cooperation from the agency was integral in gathering information and also in conducting a useful and accurate assessment.</a:t>
            </a:r>
          </a:p>
          <a:p>
            <a:pPr marL="419100" indent="-419100" defTabSz="735013">
              <a:spcBef>
                <a:spcPts val="2880"/>
              </a:spcBef>
              <a:buFont typeface="Arial"/>
              <a:buChar char="•"/>
            </a:pPr>
            <a:r>
              <a:rPr lang="en-US" sz="4000" dirty="0" smtClean="0"/>
              <a:t>Interactions with the students showed their desire to learn.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289000" y="6172200"/>
            <a:ext cx="13258800" cy="8094524"/>
          </a:xfrm>
          <a:prstGeom prst="rect">
            <a:avLst/>
          </a:prstGeom>
          <a:solidFill>
            <a:srgbClr val="F4FF78">
              <a:alpha val="80000"/>
            </a:srgbClr>
          </a:solidFill>
          <a:ln w="19050" cmpd="sng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 defTabSz="733425">
              <a:spcBef>
                <a:spcPct val="50000"/>
              </a:spcBef>
            </a:pPr>
            <a:r>
              <a:rPr lang="en-US" sz="6000" b="1" u="sng" dirty="0" smtClean="0"/>
              <a:t>Outcome:</a:t>
            </a:r>
          </a:p>
          <a:p>
            <a:pPr marL="419100" indent="-419100" defTabSz="733425">
              <a:spcBef>
                <a:spcPct val="50000"/>
              </a:spcBef>
            </a:pPr>
            <a:r>
              <a:rPr lang="en-US" sz="4000" dirty="0" smtClean="0"/>
              <a:t>Objectives obtained were:</a:t>
            </a:r>
          </a:p>
          <a:p>
            <a:pPr marL="419100" indent="-419100" defTabSz="733425">
              <a:spcBef>
                <a:spcPct val="50000"/>
              </a:spcBef>
              <a:buFont typeface="Arial"/>
              <a:buChar char="•"/>
            </a:pPr>
            <a:r>
              <a:rPr lang="en-US" sz="4000" dirty="0" smtClean="0"/>
              <a:t>Gained understanding of population through assessment and intervention.</a:t>
            </a:r>
          </a:p>
          <a:p>
            <a:pPr marL="419100" indent="-419100" defTabSz="733425">
              <a:spcBef>
                <a:spcPct val="50000"/>
              </a:spcBef>
              <a:buFont typeface="Arial"/>
              <a:buChar char="•"/>
            </a:pPr>
            <a:r>
              <a:rPr lang="en-US" sz="4000" dirty="0" smtClean="0"/>
              <a:t>Students were visibly engaged and related the booths to personal experiences; they asked various questions related to the impact on their own health.</a:t>
            </a:r>
          </a:p>
          <a:p>
            <a:pPr marL="419100" indent="-419100" defTabSz="733425">
              <a:spcBef>
                <a:spcPct val="50000"/>
              </a:spcBef>
              <a:buFont typeface="Arial"/>
              <a:buChar char="•"/>
            </a:pPr>
            <a:r>
              <a:rPr lang="en-US" sz="4000" dirty="0" smtClean="0"/>
              <a:t>Learning was confirmed by comment card responses.</a:t>
            </a:r>
          </a:p>
          <a:p>
            <a:pPr marL="419100" indent="-419100" defTabSz="733425">
              <a:spcBef>
                <a:spcPct val="50000"/>
              </a:spcBef>
              <a:buFont typeface="Arial"/>
              <a:buChar char="•"/>
            </a:pPr>
            <a:r>
              <a:rPr lang="en-US" sz="4000" dirty="0" smtClean="0"/>
              <a:t>Interactive activities proved effective as evidenced by participation and seeking of information.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14400" y="6172200"/>
            <a:ext cx="13258800" cy="4339650"/>
          </a:xfrm>
          <a:prstGeom prst="rect">
            <a:avLst/>
          </a:prstGeom>
          <a:solidFill>
            <a:srgbClr val="F4FF78">
              <a:alpha val="80000"/>
            </a:srgbClr>
          </a:solidFill>
          <a:ln w="19050" cmpd="sng">
            <a:solidFill>
              <a:srgbClr val="0000CC"/>
            </a:solidFill>
          </a:ln>
        </p:spPr>
        <p:txBody>
          <a:bodyPr>
            <a:spAutoFit/>
          </a:bodyPr>
          <a:lstStyle/>
          <a:p>
            <a:pPr algn="ctr" defTabSz="733425">
              <a:spcBef>
                <a:spcPct val="50000"/>
              </a:spcBef>
            </a:pPr>
            <a:r>
              <a:rPr lang="en-US" sz="6000" b="1" u="sng" dirty="0" smtClean="0"/>
              <a:t>Project Purpose:</a:t>
            </a:r>
          </a:p>
          <a:p>
            <a:pPr marL="404813" indent="-404813" defTabSz="733425">
              <a:spcBef>
                <a:spcPct val="50000"/>
              </a:spcBef>
              <a:buFont typeface="Arial"/>
              <a:buChar char="•"/>
              <a:tabLst>
                <a:tab pos="404813" algn="l"/>
              </a:tabLst>
            </a:pPr>
            <a:r>
              <a:rPr lang="en-US" dirty="0" smtClean="0"/>
              <a:t>To develop a health fair which was designed to educate and improve the health of the community agency population through health promotion activities.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554200" y="24993600"/>
            <a:ext cx="11247120" cy="7171194"/>
          </a:xfrm>
          <a:prstGeom prst="rect">
            <a:avLst/>
          </a:prstGeom>
          <a:solidFill>
            <a:srgbClr val="F4FF78">
              <a:alpha val="80000"/>
            </a:srgbClr>
          </a:solidFill>
          <a:ln w="19050" cmpd="sng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 defTabSz="733425">
              <a:spcBef>
                <a:spcPct val="50000"/>
              </a:spcBef>
            </a:pPr>
            <a:r>
              <a:rPr lang="en-US" sz="6000" b="1" u="sng" dirty="0" smtClean="0"/>
              <a:t>Obstacles:</a:t>
            </a:r>
          </a:p>
          <a:p>
            <a:pPr defTabSz="733425">
              <a:spcBef>
                <a:spcPct val="50000"/>
              </a:spcBef>
            </a:pPr>
            <a:r>
              <a:rPr lang="en-US" sz="4000" dirty="0" smtClean="0"/>
              <a:t>Difficulties encountered included:</a:t>
            </a:r>
          </a:p>
          <a:p>
            <a:pPr marL="419100" indent="-419100" defTabSz="733425">
              <a:spcBef>
                <a:spcPct val="50000"/>
              </a:spcBef>
              <a:buFont typeface="Arial"/>
              <a:buChar char="•"/>
            </a:pPr>
            <a:r>
              <a:rPr lang="en-US" sz="4000" dirty="0" smtClean="0"/>
              <a:t>Determining the information that would be most beneficial to our population needs.</a:t>
            </a:r>
          </a:p>
          <a:p>
            <a:pPr marL="419100" indent="-419100" defTabSz="733425">
              <a:spcBef>
                <a:spcPct val="50000"/>
              </a:spcBef>
              <a:buFont typeface="Arial"/>
              <a:buChar char="•"/>
            </a:pPr>
            <a:r>
              <a:rPr lang="en-US" sz="4000" dirty="0" smtClean="0"/>
              <a:t>Misconceptions and stereotypes about the population.</a:t>
            </a:r>
          </a:p>
          <a:p>
            <a:pPr marL="419100" indent="-419100" defTabSz="733425">
              <a:spcBef>
                <a:spcPct val="50000"/>
              </a:spcBef>
              <a:buFont typeface="Arial"/>
              <a:buChar char="•"/>
            </a:pPr>
            <a:r>
              <a:rPr lang="en-US" sz="4000" dirty="0" smtClean="0"/>
              <a:t>Integrating information from the health fair to shape our final product in the limited time frame provided.</a:t>
            </a:r>
            <a:endParaRPr lang="en-US" sz="4000" dirty="0"/>
          </a:p>
        </p:txBody>
      </p:sp>
      <p:pic>
        <p:nvPicPr>
          <p:cNvPr id="22" name="Picture 21" descr="_DSC0067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16764000"/>
            <a:ext cx="8839200" cy="4285805"/>
          </a:xfrm>
          <a:prstGeom prst="rect">
            <a:avLst/>
          </a:prstGeom>
        </p:spPr>
      </p:pic>
      <p:pic>
        <p:nvPicPr>
          <p:cNvPr id="28" name="Picture 27" descr="_DSC0074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22600" y="14554200"/>
            <a:ext cx="9451848" cy="6068568"/>
          </a:xfrm>
          <a:prstGeom prst="rect">
            <a:avLst/>
          </a:prstGeom>
        </p:spPr>
      </p:pic>
      <p:pic>
        <p:nvPicPr>
          <p:cNvPr id="29" name="Picture 28" descr="_DSC0073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935200" y="18135600"/>
            <a:ext cx="10326624" cy="6358128"/>
          </a:xfrm>
          <a:prstGeom prst="rect">
            <a:avLst/>
          </a:prstGeom>
        </p:spPr>
      </p:pic>
      <p:pic>
        <p:nvPicPr>
          <p:cNvPr id="30" name="Picture 29" descr="_DSC0076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28800" y="10744200"/>
            <a:ext cx="8153400" cy="5421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ivic Engagement in Action: &amp;#x0D;&amp;#x0A;Local Area High School &amp;#x0D;&amp;#x0A;Summer Nave, Meghan Cunningham, Christine Duncan, Kami Bellomy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0" cap="flat" cmpd="sng" algn="in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BottomLeft"/>
          <a:lightRig rig="legacyFlat3" dir="t"/>
        </a:scene3d>
        <a:sp3d extrusionH="887400" prstMaterial="legacyMatte">
          <a:bevelT w="13500" h="13500" prst="angle"/>
          <a:bevelB w="13500" h="13500" prst="angle"/>
          <a:extrusionClr>
            <a:srgbClr val="99CCFF"/>
          </a:extrusionClr>
        </a:sp3d>
      </a:spPr>
      <a:bodyPr vert="horz" wrap="square" lIns="36195" tIns="36195" rIns="36195" bIns="36195" numCol="1" anchor="t" anchorCtr="0" compatLnSpc="1">
        <a:prstTxWarp prst="textNoShape">
          <a:avLst/>
        </a:prstTxWarp>
      </a:bodyPr>
      <a:lstStyle>
        <a:defPPr marL="0" marR="0" indent="0" algn="l" defTabSz="7350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0" cap="flat" cmpd="sng" algn="in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BottomLeft"/>
          <a:lightRig rig="legacyFlat3" dir="t"/>
        </a:scene3d>
        <a:sp3d extrusionH="887400" prstMaterial="legacyMatte">
          <a:bevelT w="13500" h="13500" prst="angle"/>
          <a:bevelB w="13500" h="13500" prst="angle"/>
          <a:extrusionClr>
            <a:srgbClr val="99CCFF"/>
          </a:extrusionClr>
        </a:sp3d>
      </a:spPr>
      <a:bodyPr vert="horz" wrap="square" lIns="36195" tIns="36195" rIns="36195" bIns="36195" numCol="1" anchor="t" anchorCtr="0" compatLnSpc="1">
        <a:prstTxWarp prst="textNoShape">
          <a:avLst/>
        </a:prstTxWarp>
      </a:bodyPr>
      <a:lstStyle>
        <a:defPPr marL="0" marR="0" indent="0" algn="l" defTabSz="7350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4421</TotalTime>
  <Words>362</Words>
  <Application>Microsoft Office PowerPoint</Application>
  <PresentationFormat>Custom</PresentationFormat>
  <Paragraphs>35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Civic Engagement in Action:  Empowering Adolescents to Take Control of their Health Summer Nave, Meghan Cunningham, Christine Duncan, Kami Bellomy, Kathryn Cooperstein, Nichole Murphy, RN, Johnny Glogowski, Rachel Kendall, Amanda King, Jessi Christensen-Bybee and Kayla Salcido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SSPA Computer Labs</cp:lastModifiedBy>
  <cp:revision>250</cp:revision>
  <cp:lastPrinted>2002-01-28T19:42:31Z</cp:lastPrinted>
  <dcterms:created xsi:type="dcterms:W3CDTF">2010-04-15T17:10:35Z</dcterms:created>
  <dcterms:modified xsi:type="dcterms:W3CDTF">2010-04-20T17:58:32Z</dcterms:modified>
</cp:coreProperties>
</file>