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40233600" cy="32918400"/>
  <p:notesSz cx="9117013" cy="6858000"/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80"/>
    <a:srgbClr val="009999"/>
    <a:srgbClr val="ABD9FF"/>
    <a:srgbClr val="CCECFF"/>
    <a:srgbClr val="FFCC66"/>
    <a:srgbClr val="CCFFFF"/>
    <a:srgbClr val="0000CC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728" autoAdjust="0"/>
  </p:normalViewPr>
  <p:slideViewPr>
    <p:cSldViewPr>
      <p:cViewPr>
        <p:scale>
          <a:sx n="20" d="100"/>
          <a:sy n="20" d="100"/>
        </p:scale>
        <p:origin x="-1314" y="-414"/>
      </p:cViewPr>
      <p:guideLst>
        <p:guide orient="horz" pos="10368"/>
        <p:guide pos="1267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95070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84" tIns="46894" rIns="93784" bIns="46894" numCol="1" anchor="t" anchorCtr="0" compatLnSpc="1">
            <a:prstTxWarp prst="textNoShape">
              <a:avLst/>
            </a:prstTxWarp>
          </a:bodyPr>
          <a:lstStyle>
            <a:lvl1pPr defTabSz="93854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66307" y="0"/>
            <a:ext cx="395070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84" tIns="46894" rIns="93784" bIns="46894" numCol="1" anchor="t" anchorCtr="0" compatLnSpc="1">
            <a:prstTxWarp prst="textNoShape">
              <a:avLst/>
            </a:prstTxWarp>
          </a:bodyPr>
          <a:lstStyle>
            <a:lvl1pPr algn="r" defTabSz="93854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15101"/>
            <a:ext cx="395070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84" tIns="46894" rIns="93784" bIns="46894" numCol="1" anchor="b" anchorCtr="0" compatLnSpc="1">
            <a:prstTxWarp prst="textNoShape">
              <a:avLst/>
            </a:prstTxWarp>
          </a:bodyPr>
          <a:lstStyle>
            <a:lvl1pPr defTabSz="93854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66307" y="6515101"/>
            <a:ext cx="395070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84" tIns="46894" rIns="93784" bIns="46894" numCol="1" anchor="b" anchorCtr="0" compatLnSpc="1">
            <a:prstTxWarp prst="textNoShape">
              <a:avLst/>
            </a:prstTxWarp>
          </a:bodyPr>
          <a:lstStyle>
            <a:lvl1pPr algn="r" defTabSz="938548">
              <a:defRPr sz="1200"/>
            </a:lvl1pPr>
          </a:lstStyle>
          <a:p>
            <a:pPr>
              <a:defRPr/>
            </a:pPr>
            <a:fld id="{3732EDC3-9D77-43BA-A1BA-9FFB4A0D8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954926" cy="34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97" tIns="8547" rIns="17097" bIns="8547" numCol="1" anchor="t" anchorCtr="0" compatLnSpc="1">
            <a:prstTxWarp prst="textNoShape">
              <a:avLst/>
            </a:prstTxWarp>
          </a:bodyPr>
          <a:lstStyle>
            <a:lvl1pPr defTabSz="171803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62089" y="1"/>
            <a:ext cx="3954926" cy="34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97" tIns="8547" rIns="17097" bIns="8547" numCol="1" anchor="t" anchorCtr="0" compatLnSpc="1">
            <a:prstTxWarp prst="textNoShape">
              <a:avLst/>
            </a:prstTxWarp>
          </a:bodyPr>
          <a:lstStyle>
            <a:lvl1pPr algn="r" defTabSz="171803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90850" y="514350"/>
            <a:ext cx="3141663" cy="257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07162" y="3261149"/>
            <a:ext cx="6702693" cy="308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97" tIns="8547" rIns="17097" bIns="8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511504"/>
            <a:ext cx="3954926" cy="34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97" tIns="8547" rIns="17097" bIns="8547" numCol="1" anchor="b" anchorCtr="0" compatLnSpc="1">
            <a:prstTxWarp prst="textNoShape">
              <a:avLst/>
            </a:prstTxWarp>
          </a:bodyPr>
          <a:lstStyle>
            <a:lvl1pPr defTabSz="171803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62089" y="6511504"/>
            <a:ext cx="3954926" cy="34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097" tIns="8547" rIns="17097" bIns="8547" numCol="1" anchor="b" anchorCtr="0" compatLnSpc="1">
            <a:prstTxWarp prst="textNoShape">
              <a:avLst/>
            </a:prstTxWarp>
          </a:bodyPr>
          <a:lstStyle>
            <a:lvl1pPr algn="r" defTabSz="171803">
              <a:defRPr sz="200"/>
            </a:lvl1pPr>
          </a:lstStyle>
          <a:p>
            <a:pPr>
              <a:defRPr/>
            </a:pPr>
            <a:fld id="{53161593-D529-452C-9979-6826B82BF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D21EFA-F20F-47AD-B5D6-D447F42BC1BF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9FFB2B-8D29-45F7-ADA2-6C6BEBCF7F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5"/>
            <a:ext cx="1609344" cy="32901389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362055" y="3266290"/>
            <a:ext cx="201168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183921" y="3266290"/>
            <a:ext cx="120701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100088" y="3266290"/>
            <a:ext cx="40234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975779" y="3266290"/>
            <a:ext cx="40234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023360" y="20848320"/>
            <a:ext cx="34198560" cy="9480499"/>
          </a:xfrm>
        </p:spPr>
        <p:txBody>
          <a:bodyPr/>
          <a:lstStyle>
            <a:lvl1pPr marR="41801" algn="l">
              <a:defRPr sz="183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023360" y="13606272"/>
            <a:ext cx="34198560" cy="7242048"/>
          </a:xfrm>
        </p:spPr>
        <p:txBody>
          <a:bodyPr lIns="459810" tIns="209004" anchor="b"/>
          <a:lstStyle>
            <a:lvl1pPr marL="0" indent="0" algn="l">
              <a:spcBef>
                <a:spcPts val="0"/>
              </a:spcBef>
              <a:buNone/>
              <a:defRPr sz="9100">
                <a:solidFill>
                  <a:schemeClr val="tx1"/>
                </a:solidFill>
              </a:defRPr>
            </a:lvl1pPr>
            <a:lvl2pPr marL="2090044" indent="0" algn="ctr">
              <a:buNone/>
            </a:lvl2pPr>
            <a:lvl3pPr marL="4180088" indent="0" algn="ctr">
              <a:buNone/>
            </a:lvl3pPr>
            <a:lvl4pPr marL="6270132" indent="0" algn="ctr">
              <a:buNone/>
            </a:lvl4pPr>
            <a:lvl5pPr marL="8360176" indent="0" algn="ctr">
              <a:buNone/>
            </a:lvl5pPr>
            <a:lvl6pPr marL="10450220" indent="0" algn="ctr">
              <a:buNone/>
            </a:lvl6pPr>
            <a:lvl7pPr marL="12540264" indent="0" algn="ctr">
              <a:buNone/>
            </a:lvl7pPr>
            <a:lvl8pPr marL="14630309" indent="0" algn="ctr">
              <a:buNone/>
            </a:lvl8pPr>
            <a:lvl9pPr marL="16720353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1123280" y="24227491"/>
            <a:ext cx="321869" cy="811987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123280" y="23024731"/>
            <a:ext cx="321869" cy="1097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123280" y="22260888"/>
            <a:ext cx="321869" cy="658368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1123280" y="21804283"/>
            <a:ext cx="321869" cy="3511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A94A6F-945C-4DB9-AC3E-A7C88BA994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70"/>
            <a:ext cx="8717280" cy="28087320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82240" y="1318270"/>
            <a:ext cx="25816560" cy="2808732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165012-5FE4-4D6F-A753-4EC3EE138B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363" y="1317625"/>
            <a:ext cx="36210875" cy="54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11363" y="7680325"/>
            <a:ext cx="36210875" cy="2172493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C8D7C-30C8-4356-8047-CAC5791250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12C4D5-8459-4F90-B820-991B25D443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21247389" y="5154662"/>
            <a:ext cx="19017398" cy="27797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8009" tIns="209004" rIns="418009" bIns="209004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645451" y="0"/>
            <a:ext cx="24263958" cy="317535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8009" tIns="209004" rIns="418009" bIns="209004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18810403" y="7359024"/>
            <a:ext cx="19751040" cy="523036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8009" tIns="209004" rIns="418009" bIns="209004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6151840" y="0"/>
            <a:ext cx="12070080" cy="204825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8009" tIns="209004" rIns="418009" bIns="209004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26151840" y="20482560"/>
            <a:ext cx="14081760" cy="5486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8009" tIns="209004" rIns="418009" bIns="209004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26151840" y="0"/>
            <a:ext cx="6035040" cy="204825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8009" tIns="209004" rIns="418009" bIns="209004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26172799" y="20383505"/>
            <a:ext cx="9199243" cy="125348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8009" tIns="209004" rIns="418009" bIns="209004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26151840" y="20482560"/>
            <a:ext cx="7040880" cy="124358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8009" tIns="209004" rIns="418009" bIns="209004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26151840" y="6583680"/>
            <a:ext cx="14081760" cy="138988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8009" tIns="209004" rIns="418009" bIns="209004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26151840" y="8412480"/>
            <a:ext cx="14081760" cy="120700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8009" tIns="209004" rIns="418009" bIns="209004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358640" y="20482560"/>
            <a:ext cx="21793200" cy="124358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8009" tIns="209004" rIns="418009" bIns="209004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2346960" y="20482560"/>
            <a:ext cx="23469600" cy="124358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8009" tIns="209004" rIns="418009" bIns="209004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1614026" y="11704320"/>
            <a:ext cx="24810720" cy="87782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8009" tIns="209004" rIns="418009" bIns="209004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1614026" y="10241280"/>
            <a:ext cx="24810720" cy="102412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8009" tIns="209004" rIns="418009" bIns="209004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20116800" y="20482560"/>
            <a:ext cx="6035040" cy="124358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8009" tIns="209004" rIns="418009" bIns="209004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0369" y="6488026"/>
            <a:ext cx="25159411" cy="4691933"/>
          </a:xfrm>
        </p:spPr>
        <p:txBody>
          <a:bodyPr lIns="376208" tIns="209004" bIns="0" anchor="t"/>
          <a:lstStyle>
            <a:lvl1pPr marL="250805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EC6397-5546-4D66-A46E-2FE6275B77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97904" y="1930870"/>
            <a:ext cx="37417248" cy="425407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0369" y="2457907"/>
            <a:ext cx="35888371" cy="3730752"/>
          </a:xfrm>
        </p:spPr>
        <p:txBody>
          <a:bodyPr tIns="292606"/>
          <a:lstStyle>
            <a:lvl1pPr algn="l">
              <a:buNone/>
              <a:defRPr sz="17400" b="0" cap="none" spc="-686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1634767" y="3266290"/>
            <a:ext cx="120701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1808880" y="3266290"/>
            <a:ext cx="120701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1973180" y="3266290"/>
            <a:ext cx="40234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2097489" y="3266290"/>
            <a:ext cx="40234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02103" y="3266290"/>
            <a:ext cx="160934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2457907"/>
            <a:ext cx="36210240" cy="43891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3114" y="849840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83514" y="849840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A8893E-50B1-4638-9549-33C6EAB92A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1930874"/>
            <a:ext cx="39015152" cy="425407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226" y="2457907"/>
            <a:ext cx="34198560" cy="4389120"/>
          </a:xfrm>
        </p:spPr>
        <p:txBody>
          <a:bodyPr anchor="t"/>
          <a:lstStyle>
            <a:lvl1pPr>
              <a:defRPr sz="183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8686800"/>
            <a:ext cx="17776827" cy="3070858"/>
          </a:xfrm>
        </p:spPr>
        <p:txBody>
          <a:bodyPr anchor="ctr"/>
          <a:lstStyle>
            <a:lvl1pPr marL="334407" indent="0" algn="l">
              <a:buNone/>
              <a:defRPr sz="11000" b="1">
                <a:solidFill>
                  <a:schemeClr val="accent2"/>
                </a:solidFill>
              </a:defRPr>
            </a:lvl1pPr>
            <a:lvl2pPr>
              <a:buNone/>
              <a:defRPr sz="9100" b="1"/>
            </a:lvl2pPr>
            <a:lvl3pPr>
              <a:buNone/>
              <a:defRPr sz="8200" b="1"/>
            </a:lvl3pPr>
            <a:lvl4pPr>
              <a:buNone/>
              <a:defRPr sz="7300" b="1"/>
            </a:lvl4pPr>
            <a:lvl5pPr>
              <a:buNone/>
              <a:defRPr sz="73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0438112" y="8686800"/>
            <a:ext cx="17783810" cy="3070858"/>
          </a:xfrm>
        </p:spPr>
        <p:txBody>
          <a:bodyPr anchor="ctr"/>
          <a:lstStyle>
            <a:lvl1pPr marL="334407" indent="0">
              <a:buNone/>
              <a:defRPr sz="11000" b="1">
                <a:solidFill>
                  <a:schemeClr val="accent2"/>
                </a:solidFill>
              </a:defRPr>
            </a:lvl1pPr>
            <a:lvl2pPr>
              <a:buNone/>
              <a:defRPr sz="9100" b="1"/>
            </a:lvl2pPr>
            <a:lvl3pPr>
              <a:buNone/>
              <a:defRPr sz="8200" b="1"/>
            </a:lvl3pPr>
            <a:lvl4pPr>
              <a:buNone/>
              <a:defRPr sz="7300" b="1"/>
            </a:lvl4pPr>
            <a:lvl5pPr>
              <a:buNone/>
              <a:defRPr sz="73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11680" y="11803377"/>
            <a:ext cx="17776827" cy="1900489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1803377"/>
            <a:ext cx="17783810" cy="1900489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2098BB-D963-410C-B3F3-553A5D64CE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6276" y="3266290"/>
            <a:ext cx="201168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8142" y="3266290"/>
            <a:ext cx="120701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4309" y="3266290"/>
            <a:ext cx="40234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3266290"/>
            <a:ext cx="40234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658988" y="3266290"/>
            <a:ext cx="120701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833100" y="3266290"/>
            <a:ext cx="120701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997401" y="3266290"/>
            <a:ext cx="40234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1121709" y="3266290"/>
            <a:ext cx="40234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26324" y="3266290"/>
            <a:ext cx="160934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0" y="2457907"/>
            <a:ext cx="34198560" cy="4389120"/>
          </a:xfrm>
        </p:spPr>
        <p:txBody>
          <a:bodyPr/>
          <a:lstStyle>
            <a:lvl1pPr>
              <a:defRPr sz="183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0DDB17-957D-4B1A-ACA4-2DC83349C0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2AF0F7-53D6-400A-BB57-D83570D9C6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0" y="1310640"/>
            <a:ext cx="36210240" cy="5577840"/>
          </a:xfrm>
        </p:spPr>
        <p:txBody>
          <a:bodyPr anchor="ctr"/>
          <a:lstStyle>
            <a:lvl1pPr algn="l">
              <a:buNone/>
              <a:defRPr sz="165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0" y="6888480"/>
            <a:ext cx="11064240" cy="21945600"/>
          </a:xfrm>
        </p:spPr>
        <p:txBody>
          <a:bodyPr/>
          <a:lstStyle>
            <a:lvl1pPr marL="250805" indent="0">
              <a:buNone/>
              <a:defRPr sz="8200"/>
            </a:lvl1pPr>
            <a:lvl2pPr>
              <a:buNone/>
              <a:defRPr sz="5500"/>
            </a:lvl2pPr>
            <a:lvl3pPr>
              <a:buNone/>
              <a:defRPr sz="4600"/>
            </a:lvl3pPr>
            <a:lvl4pPr>
              <a:buNone/>
              <a:defRPr sz="4100"/>
            </a:lvl4pPr>
            <a:lvl5pPr>
              <a:buNone/>
              <a:defRPr sz="41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087600" y="6888480"/>
            <a:ext cx="24140160" cy="2194560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088E82-C4A0-43F5-8D24-9732DFCCA5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19341" y="2"/>
            <a:ext cx="38624256" cy="901457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98058" y="9048134"/>
            <a:ext cx="3864353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37437606" y="5877853"/>
            <a:ext cx="637262" cy="565250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4023360" y="2118007"/>
            <a:ext cx="30175200" cy="3368395"/>
          </a:xfrm>
        </p:spPr>
        <p:txBody>
          <a:bodyPr anchor="b"/>
          <a:lstStyle>
            <a:lvl1pPr algn="l">
              <a:buNone/>
              <a:defRPr sz="9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9341" y="9090149"/>
            <a:ext cx="38624256" cy="238086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46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4023360" y="5520691"/>
            <a:ext cx="30175200" cy="3291840"/>
          </a:xfrm>
        </p:spPr>
        <p:txBody>
          <a:bodyPr/>
          <a:lstStyle>
            <a:lvl1pPr marL="125403" indent="0">
              <a:spcBef>
                <a:spcPts val="0"/>
              </a:spcBef>
              <a:buNone/>
              <a:defRPr sz="6400">
                <a:solidFill>
                  <a:srgbClr val="FFFFFF"/>
                </a:solidFill>
              </a:defRPr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38108166" y="6609373"/>
            <a:ext cx="637262" cy="565250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36581837" y="7104556"/>
            <a:ext cx="637262" cy="565250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498800" y="266398"/>
            <a:ext cx="9387840" cy="1752600"/>
          </a:xfrm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0" y="266398"/>
            <a:ext cx="24475440" cy="1752600"/>
          </a:xfrm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886640" y="266398"/>
            <a:ext cx="2011680" cy="1752600"/>
          </a:xfrm>
        </p:spPr>
        <p:txBody>
          <a:bodyPr/>
          <a:lstStyle>
            <a:extLst/>
          </a:lstStyle>
          <a:p>
            <a:pPr>
              <a:defRPr/>
            </a:pPr>
            <a:fld id="{85F01B4C-2245-4F7C-AC7E-0122041F27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"/>
            <a:ext cx="1609344" cy="32901389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123280" y="24227491"/>
            <a:ext cx="321869" cy="811987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123280" y="23024731"/>
            <a:ext cx="321869" cy="109728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23280" y="22260888"/>
            <a:ext cx="321869" cy="658368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23280" y="21804283"/>
            <a:ext cx="321869" cy="3511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62055" y="3266290"/>
            <a:ext cx="201168" cy="17556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83921" y="3266290"/>
            <a:ext cx="120701" cy="17556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00088" y="3266290"/>
            <a:ext cx="40234" cy="17556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75779" y="3266290"/>
            <a:ext cx="40234" cy="17556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8009" tIns="209004" rIns="418009" bIns="20900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0" y="2457907"/>
            <a:ext cx="34198560" cy="4389120"/>
          </a:xfrm>
          <a:prstGeom prst="rect">
            <a:avLst/>
          </a:prstGeom>
        </p:spPr>
        <p:txBody>
          <a:bodyPr vert="horz" lIns="418009" tIns="209004" rIns="418009" bIns="209004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0" y="8561088"/>
            <a:ext cx="34198560" cy="21945600"/>
          </a:xfrm>
          <a:prstGeom prst="rect">
            <a:avLst/>
          </a:prstGeom>
        </p:spPr>
        <p:txBody>
          <a:bodyPr vert="horz" lIns="418009" tIns="209004" rIns="418009" bIns="209004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28498800" y="30800042"/>
            <a:ext cx="9387840" cy="1752600"/>
          </a:xfrm>
          <a:prstGeom prst="rect">
            <a:avLst/>
          </a:prstGeom>
        </p:spPr>
        <p:txBody>
          <a:bodyPr vert="horz" lIns="418009" tIns="209004" rIns="418009" bIns="209004" anchor="b"/>
          <a:lstStyle>
            <a:lvl1pPr algn="l" eaLnBrk="1" latinLnBrk="0" hangingPunct="1">
              <a:defRPr kumimoji="0" sz="5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23360" y="30800042"/>
            <a:ext cx="24475440" cy="1752600"/>
          </a:xfrm>
          <a:prstGeom prst="rect">
            <a:avLst/>
          </a:prstGeom>
        </p:spPr>
        <p:txBody>
          <a:bodyPr vert="horz" lIns="418009" tIns="209004" rIns="418009" bIns="209004" anchor="b"/>
          <a:lstStyle>
            <a:lvl1pPr algn="r" eaLnBrk="1" latinLnBrk="0" hangingPunct="1">
              <a:defRPr kumimoji="0" sz="5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37886640" y="30800042"/>
            <a:ext cx="2011680" cy="1752600"/>
          </a:xfrm>
          <a:prstGeom prst="rect">
            <a:avLst/>
          </a:prstGeom>
        </p:spPr>
        <p:txBody>
          <a:bodyPr vert="horz" lIns="418009" tIns="209004" rIns="418009" bIns="209004" anchor="b"/>
          <a:lstStyle>
            <a:lvl1pPr algn="l" eaLnBrk="1" latinLnBrk="0" hangingPunct="1">
              <a:defRPr kumimoji="0" sz="55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0D29028-95CB-4344-964B-A131AEE1CC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rtl="0" eaLnBrk="1" latinLnBrk="0" hangingPunct="1">
        <a:spcBef>
          <a:spcPct val="0"/>
        </a:spcBef>
        <a:buNone/>
        <a:defRPr kumimoji="0" sz="18300" kern="1200" spc="-457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1881040" indent="-1567533" algn="l" rtl="0" eaLnBrk="1" latinLnBrk="0" hangingPunct="1">
        <a:spcBef>
          <a:spcPts val="3200"/>
        </a:spcBef>
        <a:buClr>
          <a:schemeClr val="tx2"/>
        </a:buClr>
        <a:buSzPct val="95000"/>
        <a:buFont typeface="Wingdings"/>
        <a:buChar char=""/>
        <a:defRPr kumimoji="0"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85871" indent="-130627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1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56296" indent="-1045022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5768522" indent="-1045022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6771743" indent="-9614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7816765" indent="-9614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8694583" indent="-83601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9572402" indent="-83601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0450220" indent="-83601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73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900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270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3601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450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5402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720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Microsoft_Office_Word_97_-_2003_Document1.doc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idaho map cropped 60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8000"/>
          </a:blip>
          <a:stretch>
            <a:fillRect/>
          </a:stretch>
        </p:blipFill>
        <p:spPr>
          <a:xfrm>
            <a:off x="11963400" y="-685800"/>
            <a:ext cx="20471642" cy="32918400"/>
          </a:xfrm>
          <a:prstGeom prst="rect">
            <a:avLst/>
          </a:prstGeom>
          <a:scene3d>
            <a:camera prst="orthographicFront"/>
            <a:lightRig rig="flat" dir="t"/>
          </a:scene3d>
        </p:spPr>
      </p:pic>
      <p:pic>
        <p:nvPicPr>
          <p:cNvPr id="2051" name="Picture 1980" descr="logorevhorpc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09600"/>
            <a:ext cx="4572000" cy="2286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pic>
        <p:nvPicPr>
          <p:cNvPr id="2052" name="Picture 1984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6096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2000" y="8763000"/>
            <a:ext cx="11049000" cy="61863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Service Project Purpose: </a:t>
            </a: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To assess barriers of lead screening among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and Elmore Counties Health Care Providers that work with Head Start and Early Head Start children and families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and to encourage the use of routine screening methods as part of an early childhood examination regiment through the presentation of available data. 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7907000"/>
            <a:ext cx="10134600" cy="55092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Learning Goals: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 To learn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to collaborate with a community agency outside of our discipline. 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To apply research methods and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assessment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skills.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 To utilize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community resources as a way of promoting the health of children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33703" y="2650153"/>
            <a:ext cx="12548896" cy="5509200"/>
            <a:chOff x="2220565" y="11658601"/>
            <a:chExt cx="13895950" cy="5509200"/>
          </a:xfrm>
        </p:grpSpPr>
        <p:sp>
          <p:nvSpPr>
            <p:cNvPr id="10" name="TextBox 9"/>
            <p:cNvSpPr txBox="1"/>
            <p:nvPr/>
          </p:nvSpPr>
          <p:spPr>
            <a:xfrm>
              <a:off x="2220565" y="11658601"/>
              <a:ext cx="13563597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35013"/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 defTabSz="735013"/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 defTabSz="735013"/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 defTabSz="735013"/>
              <a:endParaRPr lang="en-US" dirty="0" smtClean="0">
                <a:latin typeface="Arial" pitchFamily="34" charset="0"/>
                <a:cs typeface="Arial" pitchFamily="34" charset="0"/>
              </a:endParaRPr>
            </a:p>
            <a:p>
              <a:pPr algn="ctr" defTabSz="735013"/>
              <a:r>
                <a:rPr lang="en-US" sz="4000" dirty="0" smtClean="0">
                  <a:latin typeface="Arial" pitchFamily="34" charset="0"/>
                  <a:ea typeface="Verdana" pitchFamily="34" charset="0"/>
                  <a:cs typeface="Arial" pitchFamily="34" charset="0"/>
                </a:rPr>
                <a:t>Friends of Children and Families, Inc. is dedicated to serving families and their children by providing quality, comprehensive, family-centered early childhood services</a:t>
              </a:r>
              <a:r>
                <a:rPr lang="en-US" sz="3600" dirty="0" smtClean="0">
                  <a:latin typeface="Arial" pitchFamily="34" charset="0"/>
                  <a:ea typeface="Verdana" pitchFamily="34" charset="0"/>
                  <a:cs typeface="Arial" pitchFamily="34" charset="0"/>
                </a:rPr>
                <a:t>.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620935" y="12115800"/>
              <a:ext cx="13495580" cy="2155444"/>
              <a:chOff x="3840135" y="12192000"/>
              <a:chExt cx="13495580" cy="2155444"/>
            </a:xfrm>
          </p:grpSpPr>
          <p:graphicFrame>
            <p:nvGraphicFramePr>
              <p:cNvPr id="34" name="Object 9"/>
              <p:cNvGraphicFramePr>
                <a:graphicFrameLocks noChangeAspect="1"/>
              </p:cNvGraphicFramePr>
              <p:nvPr/>
            </p:nvGraphicFramePr>
            <p:xfrm>
              <a:off x="3840135" y="12192000"/>
              <a:ext cx="1752599" cy="2104336"/>
            </p:xfrm>
            <a:graphic>
              <a:graphicData uri="http://schemas.openxmlformats.org/presentationml/2006/ole">
                <p:oleObj spid="_x0000_s2065" name="Document" r:id="rId7" imgW="1969200" imgH="2485440" progId="Word.Document.8">
                  <p:embed/>
                </p:oleObj>
              </a:graphicData>
            </a:graphic>
          </p:graphicFrame>
          <p:pic>
            <p:nvPicPr>
              <p:cNvPr id="35" name="Picture 17" descr="ehs1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99CC"/>
                  </a:clrFrom>
                  <a:clrTo>
                    <a:srgbClr val="FF99CC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945829" y="12420600"/>
                <a:ext cx="2389886" cy="1847850"/>
              </a:xfrm>
              <a:prstGeom prst="rect">
                <a:avLst/>
              </a:prstGeom>
              <a:noFill/>
            </p:spPr>
          </p:pic>
          <p:sp>
            <p:nvSpPr>
              <p:cNvPr id="36" name="Text Box 10"/>
              <p:cNvSpPr txBox="1">
                <a:spLocks noChangeArrowheads="1"/>
              </p:cNvSpPr>
              <p:nvPr/>
            </p:nvSpPr>
            <p:spPr bwMode="auto">
              <a:xfrm>
                <a:off x="5135535" y="12649200"/>
                <a:ext cx="10222193" cy="1698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7350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Friends of Children and Families, Inc</a:t>
                </a:r>
              </a:p>
              <a:p>
                <a:pPr marL="0" marR="0" lvl="0" indent="0" algn="ctr" defTabSz="7350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Head Start &amp; Early Head Start</a:t>
                </a:r>
              </a:p>
              <a:p>
                <a:pPr marL="0" marR="0" lvl="0" indent="0" algn="l" defTabSz="73501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24993600" y="17449800"/>
            <a:ext cx="14173200" cy="6309420"/>
          </a:xfrm>
          <a:prstGeom prst="rect">
            <a:avLst/>
          </a:prstGeom>
          <a:solidFill>
            <a:srgbClr val="008080">
              <a:alpha val="70000"/>
            </a:srgbClr>
          </a:solidFill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</a:pPr>
            <a:r>
              <a:rPr lang="en-US" sz="4200" b="1" dirty="0" smtClean="0">
                <a:latin typeface="Arial" pitchFamily="34" charset="0"/>
                <a:cs typeface="Arial" pitchFamily="34" charset="0"/>
              </a:rPr>
              <a:t>Result</a:t>
            </a:r>
            <a:r>
              <a:rPr lang="en-US" sz="42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200" dirty="0" smtClean="0">
                <a:latin typeface="Arial" pitchFamily="34" charset="0"/>
                <a:ea typeface="Times New Roman"/>
                <a:cs typeface="Arial" pitchFamily="34" charset="0"/>
              </a:rPr>
              <a:t>Received 36 out of 85 surveys;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42.35% was the return rate</a:t>
            </a:r>
          </a:p>
          <a:p>
            <a:pPr lvl="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69.4% of providers state they perform blood lead screening at well child exams at 12 and 24 months or between 36-72 months if no previous blood lead screening was done.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58.3% of providers do not have a blood lead analyzer; however, of those with a blood lead analyzer, 100% of them utilize it.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63.9% feel that lead exposure is not serious in their patient population.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3" descr="IMG_038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35000" y="27279600"/>
            <a:ext cx="4297680" cy="3223260"/>
          </a:xfrm>
          <a:prstGeom prst="cloud">
            <a:avLst/>
          </a:prstGeom>
        </p:spPr>
      </p:pic>
      <p:pic>
        <p:nvPicPr>
          <p:cNvPr id="2066" name="Picture 18" descr="C:\Users\Kayla\Pictures\2009-11-02\16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955000" y="18135600"/>
            <a:ext cx="2914650" cy="3886200"/>
          </a:xfrm>
          <a:prstGeom prst="cloud">
            <a:avLst/>
          </a:prstGeom>
          <a:noFill/>
        </p:spPr>
      </p:pic>
      <p:pic>
        <p:nvPicPr>
          <p:cNvPr id="2067" name="Picture 19" descr="F:\DCIM\102___12\IMG_014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611600" y="21412200"/>
            <a:ext cx="2914650" cy="3886200"/>
          </a:xfrm>
          <a:prstGeom prst="cloud">
            <a:avLst/>
          </a:prstGeom>
          <a:noFill/>
        </p:spPr>
      </p:pic>
      <p:pic>
        <p:nvPicPr>
          <p:cNvPr id="2068" name="Picture 20" descr="F:\DCIM\103___01\IMG_022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487400" y="5257800"/>
            <a:ext cx="2914650" cy="3886200"/>
          </a:xfrm>
          <a:prstGeom prst="cloud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7678400" y="10744200"/>
            <a:ext cx="21717000" cy="5632311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4200" b="1" dirty="0" smtClean="0">
                <a:latin typeface="Arial" pitchFamily="34" charset="0"/>
                <a:cs typeface="Arial" pitchFamily="34" charset="0"/>
              </a:rPr>
              <a:t>ethodology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 smtClean="0">
                <a:latin typeface="Arial" pitchFamily="34" charset="0"/>
                <a:ea typeface="Times New Roman"/>
                <a:cs typeface="Arial" pitchFamily="34" charset="0"/>
              </a:rPr>
              <a:t>The Health Belief Model was used to guide us in the completion of our community project.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 smtClean="0">
                <a:latin typeface="Arial" pitchFamily="34" charset="0"/>
                <a:ea typeface="Times New Roman"/>
                <a:cs typeface="Arial" pitchFamily="34" charset="0"/>
              </a:rPr>
              <a:t>A quantitative non experimental exploratory survey study was the design utilized.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 smtClean="0">
                <a:latin typeface="Arial" pitchFamily="34" charset="0"/>
                <a:ea typeface="Times New Roman"/>
                <a:cs typeface="Arial" pitchFamily="34" charset="0"/>
              </a:rPr>
              <a:t>A survey was developed to help us assess the barriers of the health care providers in screening for lead among Medicaid children.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 smtClean="0">
                <a:latin typeface="Arial" pitchFamily="34" charset="0"/>
                <a:ea typeface="Times New Roman"/>
                <a:cs typeface="Arial" pitchFamily="34" charset="0"/>
              </a:rPr>
              <a:t>The survey included open ended, multiple choice, forced choice (yes/no), and </a:t>
            </a:r>
            <a:r>
              <a:rPr lang="en-US" sz="4000" dirty="0" err="1" smtClean="0">
                <a:latin typeface="Arial" pitchFamily="34" charset="0"/>
                <a:ea typeface="Times New Roman"/>
                <a:cs typeface="Arial" pitchFamily="34" charset="0"/>
              </a:rPr>
              <a:t>Likert</a:t>
            </a:r>
            <a:r>
              <a:rPr lang="en-US" sz="4000" dirty="0" smtClean="0">
                <a:latin typeface="Arial" pitchFamily="34" charset="0"/>
                <a:ea typeface="Times New Roman"/>
                <a:cs typeface="Arial" pitchFamily="34" charset="0"/>
              </a:rPr>
              <a:t>-type scale questions (19 questions total).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4000" dirty="0" smtClean="0">
                <a:latin typeface="Arial" pitchFamily="34" charset="0"/>
                <a:ea typeface="Times New Roman"/>
                <a:cs typeface="Arial" pitchFamily="34" charset="0"/>
              </a:rPr>
              <a:t>Lead screening surveys were distributed to 25 clinics, which included 85 health care providers that serve the Head Start population of </a:t>
            </a:r>
            <a:r>
              <a:rPr lang="en-US" sz="4000" dirty="0" err="1" smtClean="0">
                <a:latin typeface="Arial" pitchFamily="34" charset="0"/>
                <a:ea typeface="Times New Roman"/>
                <a:cs typeface="Arial" pitchFamily="34" charset="0"/>
              </a:rPr>
              <a:t>Ada</a:t>
            </a:r>
            <a:r>
              <a:rPr lang="en-US" sz="4000" dirty="0" smtClean="0">
                <a:latin typeface="Arial" pitchFamily="34" charset="0"/>
                <a:ea typeface="Times New Roman"/>
                <a:cs typeface="Arial" pitchFamily="34" charset="0"/>
              </a:rPr>
              <a:t> and Elmore Counties.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15544800"/>
            <a:ext cx="1127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latin typeface="Arial" pitchFamily="34" charset="0"/>
                <a:cs typeface="Arial" pitchFamily="34" charset="0"/>
              </a:rPr>
              <a:t>“We are growing professionally by collaborating as a group to reach a common goal.”</a:t>
            </a:r>
            <a:endParaRPr lang="en-US" sz="4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8200" y="23926800"/>
            <a:ext cx="1028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“Through Service Learning we are identifying our strengths such as motivation, persistence, confidence, and communication skills.” 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0" y="609600"/>
            <a:ext cx="23469600" cy="3717925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96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Civic Engagement in Action</a:t>
            </a:r>
            <a:r>
              <a:rPr lang="en-US" sz="73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73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</a:br>
            <a:r>
              <a:rPr lang="en-US" sz="73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Community Assessment of Lead Screening: Health Care Providers in </a:t>
            </a:r>
            <a:r>
              <a:rPr lang="en-US" sz="7300" b="1" dirty="0" err="1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73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&amp; Elmore Counties</a:t>
            </a:r>
            <a:endParaRPr lang="en-US" sz="6600" b="1" dirty="0" smtClean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202400" y="4495800"/>
            <a:ext cx="20193000" cy="4431983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4200" b="1" dirty="0" smtClean="0">
                <a:latin typeface="Arial" pitchFamily="34" charset="0"/>
                <a:cs typeface="Arial" pitchFamily="34" charset="0"/>
              </a:rPr>
              <a:t>ntroduction</a:t>
            </a:r>
          </a:p>
          <a:p>
            <a:r>
              <a:rPr lang="en-US" sz="4000" dirty="0">
                <a:latin typeface="Arial" pitchFamily="34" charset="0"/>
                <a:cs typeface="Arial" pitchFamily="34" charset="0"/>
              </a:rPr>
              <a:t>According to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Center s for Medicare and Medicaid Services (CMS) (2010), all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children on Medicaid are required by Federal law to be screened for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lead. 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“Children participating in the Medicaid programs nationwide are three times more likely than non-Medicaid children to have elevated blood lead levels (BLLs)” (Feinberg &amp; Cummings, 2005,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p.596).  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Head Start is seeing a lack of screening among enrolled children therefore our group decided to assess why the screenings were not performed.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27355800"/>
            <a:ext cx="9220200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Kayla Anthony, Caitlin Duke, RN, </a:t>
            </a: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Jeanette Hinton, Victoria Johnson, </a:t>
            </a: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Therese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Kepner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Natalie Morgan, </a:t>
            </a: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Jill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Rolfson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Ashley Snook, </a:t>
            </a: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Hannah Tobias</a:t>
            </a:r>
          </a:p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Faculty: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Dr. Ingrid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Brudenell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	                   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Course: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NURS 417 Community and Public Health Nursing Lab Spring 2010</a:t>
            </a:r>
          </a:p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Community Partner: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Dr.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Omair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Shamim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431000" y="24536400"/>
            <a:ext cx="20116800" cy="750974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Arial" pitchFamily="34" charset="0"/>
                <a:cs typeface="Arial" pitchFamily="34" charset="0"/>
              </a:rPr>
              <a:t>Recommendations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In addition to educating the health care providers (HCPs), continue to educate Head Start families about prevention of lead exposure and testing blood lead levels.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Ensure that families receive a letter of request for lead screening to be done at well child exams.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Set a program goal to screen 100% of the children before the end of the school year.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Consider collaborating with other government –sponsored programs to compare lead screening results locally and regionally.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Provide educational materials to health care providers to distribute to patients regarding lead exposure and prevention.</a:t>
            </a:r>
          </a:p>
          <a:p>
            <a:pPr>
              <a:buFont typeface="Arial" pitchFamily="34" charset="0"/>
              <a:buChar char="•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 Provide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results from survey to healthcare providers through the health services advisory committee.</a:t>
            </a:r>
          </a:p>
        </p:txBody>
      </p:sp>
      <p:pic>
        <p:nvPicPr>
          <p:cNvPr id="26" name="Picture 25" descr="DSC_0112_large.JP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411200" y="10744200"/>
            <a:ext cx="3886200" cy="2916936"/>
          </a:xfrm>
          <a:prstGeom prst="cloud">
            <a:avLst/>
          </a:prstGeom>
        </p:spPr>
      </p:pic>
      <p:pic>
        <p:nvPicPr>
          <p:cNvPr id="27" name="Picture 26" descr="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944600" y="16154400"/>
            <a:ext cx="3651400" cy="3474720"/>
          </a:xfrm>
          <a:prstGeom prst="clou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12&quot;&gt;&lt;object type=&quot;3&quot; unique_id=&quot;10113&quot;&gt;&lt;property id=&quot;20148&quot; value=&quot;5&quot;/&gt;&lt;property id=&quot;20300&quot; value=&quot;Slide 1 - &amp;quot;Civic Engagement in Action&amp;#x0D;&amp;#x0A;Community Assessment of Lead Screening: Health Care Providers in Ada &amp;amp; Elmore Counties&amp;quot;&quot;/&gt;&lt;property id=&quot;20307&quot; value=&quot;261&quot;/&gt;&lt;/object&gt;&lt;/object&gt;&lt;object type=&quot;8&quot; unique_id=&quot;1011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4392</TotalTime>
  <Words>562</Words>
  <Application>Microsoft Office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Metro</vt:lpstr>
      <vt:lpstr>Document</vt:lpstr>
      <vt:lpstr>Civic Engagement in Action Community Assessment of Lead Screening: Health Care Providers in Ada &amp; Elmore Counties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JenniferPope</cp:lastModifiedBy>
  <cp:revision>287</cp:revision>
  <cp:lastPrinted>2002-01-28T19:42:31Z</cp:lastPrinted>
  <dcterms:created xsi:type="dcterms:W3CDTF">2002-01-26T23:38:43Z</dcterms:created>
  <dcterms:modified xsi:type="dcterms:W3CDTF">2010-04-19T21:46:13Z</dcterms:modified>
</cp:coreProperties>
</file>