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
  </p:notesMasterIdLst>
  <p:handoutMasterIdLst>
    <p:handoutMasterId r:id="rId4"/>
  </p:handoutMasterIdLst>
  <p:sldIdLst>
    <p:sldId id="261" r:id="rId2"/>
  </p:sldIdLst>
  <p:sldSz cx="40233600" cy="32918400"/>
  <p:notesSz cx="6858000" cy="9080500"/>
  <p:defaultTextStyle>
    <a:defPPr>
      <a:defRPr lang="en-US"/>
    </a:defPPr>
    <a:lvl1pPr algn="l" rtl="0" fontAlgn="base">
      <a:spcBef>
        <a:spcPct val="0"/>
      </a:spcBef>
      <a:spcAft>
        <a:spcPct val="0"/>
      </a:spcAft>
      <a:defRPr sz="48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48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48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48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4800" kern="1200">
        <a:solidFill>
          <a:schemeClr val="tx1"/>
        </a:solidFill>
        <a:latin typeface="Times New Roman" charset="0"/>
        <a:ea typeface="ＭＳ Ｐゴシック" charset="-128"/>
        <a:cs typeface="+mn-cs"/>
      </a:defRPr>
    </a:lvl5pPr>
    <a:lvl6pPr marL="2286000" algn="l" defTabSz="914400" rtl="0" eaLnBrk="1" latinLnBrk="0" hangingPunct="1">
      <a:defRPr sz="4800" kern="1200">
        <a:solidFill>
          <a:schemeClr val="tx1"/>
        </a:solidFill>
        <a:latin typeface="Times New Roman" charset="0"/>
        <a:ea typeface="ＭＳ Ｐゴシック" charset="-128"/>
        <a:cs typeface="+mn-cs"/>
      </a:defRPr>
    </a:lvl6pPr>
    <a:lvl7pPr marL="2743200" algn="l" defTabSz="914400" rtl="0" eaLnBrk="1" latinLnBrk="0" hangingPunct="1">
      <a:defRPr sz="4800" kern="1200">
        <a:solidFill>
          <a:schemeClr val="tx1"/>
        </a:solidFill>
        <a:latin typeface="Times New Roman" charset="0"/>
        <a:ea typeface="ＭＳ Ｐゴシック" charset="-128"/>
        <a:cs typeface="+mn-cs"/>
      </a:defRPr>
    </a:lvl7pPr>
    <a:lvl8pPr marL="3200400" algn="l" defTabSz="914400" rtl="0" eaLnBrk="1" latinLnBrk="0" hangingPunct="1">
      <a:defRPr sz="4800" kern="1200">
        <a:solidFill>
          <a:schemeClr val="tx1"/>
        </a:solidFill>
        <a:latin typeface="Times New Roman" charset="0"/>
        <a:ea typeface="ＭＳ Ｐゴシック" charset="-128"/>
        <a:cs typeface="+mn-cs"/>
      </a:defRPr>
    </a:lvl8pPr>
    <a:lvl9pPr marL="3657600" algn="l" defTabSz="914400" rtl="0" eaLnBrk="1" latinLnBrk="0" hangingPunct="1">
      <a:defRPr sz="48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9900"/>
    <a:srgbClr val="FFCC66"/>
    <a:srgbClr val="CCFFFF"/>
    <a:srgbClr val="0000CC"/>
    <a:srgbClr val="008080"/>
    <a:srgbClr val="009999"/>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72" y="1554"/>
      </p:cViewPr>
      <p:guideLst>
        <p:guide orient="horz" pos="10368"/>
        <p:guide pos="1267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defTabSz="936625">
              <a:defRPr sz="1200">
                <a:latin typeface="Times New Roman" pitchFamily="18"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algn="r" defTabSz="936625">
              <a:defRPr sz="1200">
                <a:latin typeface="Times New Roman" pitchFamily="18"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defTabSz="936625">
              <a:defRPr sz="1200">
                <a:latin typeface="Times New Roman" pitchFamily="18"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388620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algn="r" defTabSz="936625">
              <a:defRPr sz="1200"/>
            </a:lvl1pPr>
          </a:lstStyle>
          <a:p>
            <a:fld id="{831AD0F5-45FF-485B-B370-7467C9E820C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defTabSz="171450">
              <a:defRPr sz="200">
                <a:latin typeface="Times New Roman" pitchFamily="18"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3883025"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algn="r" defTabSz="171450">
              <a:defRPr sz="200">
                <a:latin typeface="Times New Roman" pitchFamily="18" charset="0"/>
                <a:ea typeface="+mn-ea"/>
                <a:cs typeface="+mn-cs"/>
              </a:defRPr>
            </a:lvl1pPr>
          </a:lstStyle>
          <a:p>
            <a:pPr>
              <a:defRPr/>
            </a:pPr>
            <a:endParaRPr lang="en-US"/>
          </a:p>
        </p:txBody>
      </p:sp>
      <p:sp>
        <p:nvSpPr>
          <p:cNvPr id="15364" name="Rectangle 4"/>
          <p:cNvSpPr>
            <a:spLocks noChangeArrowheads="1" noTextEdit="1"/>
          </p:cNvSpPr>
          <p:nvPr>
            <p:ph type="sldImg" idx="2"/>
          </p:nvPr>
        </p:nvSpPr>
        <p:spPr bwMode="auto">
          <a:xfrm>
            <a:off x="1350963" y="679450"/>
            <a:ext cx="4160837" cy="34036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8050" y="4318000"/>
            <a:ext cx="5041900" cy="4083050"/>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defTabSz="171450">
              <a:defRPr sz="200">
                <a:latin typeface="Times New Roman" pitchFamily="18"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83025"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algn="r" defTabSz="171450">
              <a:defRPr sz="200"/>
            </a:lvl1pPr>
          </a:lstStyle>
          <a:p>
            <a:fld id="{BF533F97-CCBA-47DA-9F93-10965E3422B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B37876F-868B-414E-A7AE-B2DCE82651C7}" type="slidenum">
              <a:rPr lang="en-US"/>
              <a:pPr/>
              <a:t>1</a:t>
            </a:fld>
            <a:endParaRPr lang="en-US"/>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10226675"/>
            <a:ext cx="341979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8653125"/>
            <a:ext cx="281622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90656-7CE5-447D-843D-5A15E06C12F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CABC43D-3CAE-4A67-9B86-3E64EA1E2A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0313" y="1317625"/>
            <a:ext cx="9051925"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363" y="1317625"/>
            <a:ext cx="27006550"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416A02-4228-41A4-8F3F-D9DF7503EA9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7625"/>
            <a:ext cx="36210875" cy="5486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11363" y="7680325"/>
            <a:ext cx="36210875" cy="217249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CB14CB-3F6D-4467-87D2-EF998EBD2EE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1A34579-95B9-40EF-9EEA-C5341DC0B8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438"/>
            <a:ext cx="341979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952538"/>
            <a:ext cx="341979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96A7CD-BB41-4B2F-8923-BF111587B01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363" y="7680325"/>
            <a:ext cx="18029237"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7680325"/>
            <a:ext cx="18029238"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1355B4B-8B98-4095-8B3C-B839724A2E9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7369175"/>
            <a:ext cx="17776825"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10439400"/>
            <a:ext cx="17776825"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7369175"/>
            <a:ext cx="177847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10439400"/>
            <a:ext cx="177847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681758B-8989-4838-8069-2E3571599CF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451D9F8-595A-4055-8A4C-D0A70A857B4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1B00C79-958C-4AA0-8631-C55DE09B729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1275"/>
            <a:ext cx="13236575"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311275"/>
            <a:ext cx="224917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888163"/>
            <a:ext cx="13236575"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7B182E3-2AC2-48B7-95EF-6ECCB9B9AAB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3042563"/>
            <a:ext cx="241395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941638"/>
            <a:ext cx="241395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6700" y="25763538"/>
            <a:ext cx="241395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EFECDE-F355-4C0D-86A7-E810B6E22C5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363" y="1317625"/>
            <a:ext cx="36210875" cy="5486400"/>
          </a:xfrm>
          <a:prstGeom prst="rect">
            <a:avLst/>
          </a:prstGeom>
          <a:noFill/>
          <a:ln w="9525">
            <a:noFill/>
            <a:miter lim="800000"/>
            <a:headEnd/>
            <a:tailEnd/>
          </a:ln>
        </p:spPr>
        <p:txBody>
          <a:bodyPr vert="horz" wrap="square" lIns="417913" tIns="208954" rIns="417913" bIns="20895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11363" y="7680325"/>
            <a:ext cx="36210875" cy="21724938"/>
          </a:xfrm>
          <a:prstGeom prst="rect">
            <a:avLst/>
          </a:prstGeom>
          <a:noFill/>
          <a:ln w="9525">
            <a:noFill/>
            <a:miter lim="800000"/>
            <a:headEnd/>
            <a:tailEnd/>
          </a:ln>
        </p:spPr>
        <p:txBody>
          <a:bodyPr vert="horz" wrap="square" lIns="417913" tIns="208954" rIns="417913" bIns="2089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2011363" y="29976763"/>
            <a:ext cx="93884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defRPr sz="6400">
                <a:latin typeface="Arial" charset="0"/>
                <a:ea typeface="+mn-ea"/>
                <a:cs typeface="+mn-cs"/>
              </a:defRPr>
            </a:lvl1pPr>
          </a:lstStyle>
          <a:p>
            <a:pPr>
              <a:defRPr/>
            </a:pPr>
            <a:endParaRPr lang="en-US"/>
          </a:p>
        </p:txBody>
      </p:sp>
      <p:sp>
        <p:nvSpPr>
          <p:cNvPr id="53253" name="Rectangle 5"/>
          <p:cNvSpPr>
            <a:spLocks noGrp="1" noChangeArrowheads="1"/>
          </p:cNvSpPr>
          <p:nvPr>
            <p:ph type="ftr" sz="quarter" idx="3"/>
          </p:nvPr>
        </p:nvSpPr>
        <p:spPr bwMode="auto">
          <a:xfrm>
            <a:off x="13746163" y="29976763"/>
            <a:ext cx="127412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lgn="ctr">
              <a:defRPr sz="6400">
                <a:latin typeface="Arial" charset="0"/>
                <a:ea typeface="+mn-ea"/>
                <a:cs typeface="+mn-cs"/>
              </a:defRPr>
            </a:lvl1pPr>
          </a:lstStyle>
          <a:p>
            <a:pPr>
              <a:defRPr/>
            </a:pPr>
            <a:endParaRPr lang="en-US"/>
          </a:p>
        </p:txBody>
      </p:sp>
      <p:sp>
        <p:nvSpPr>
          <p:cNvPr id="53254" name="Rectangle 6"/>
          <p:cNvSpPr>
            <a:spLocks noGrp="1" noChangeArrowheads="1"/>
          </p:cNvSpPr>
          <p:nvPr>
            <p:ph type="sldNum" sz="quarter" idx="4"/>
          </p:nvPr>
        </p:nvSpPr>
        <p:spPr bwMode="auto">
          <a:xfrm>
            <a:off x="28833763" y="29976763"/>
            <a:ext cx="93884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lgn="r">
              <a:defRPr sz="6400">
                <a:latin typeface="Arial" charset="0"/>
              </a:defRPr>
            </a:lvl1pPr>
          </a:lstStyle>
          <a:p>
            <a:fld id="{487E3BF8-79EA-4DBD-A9AC-1A710B49837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ctr" defTabSz="4179888" rtl="0" eaLnBrk="0" fontAlgn="base" hangingPunct="0">
        <a:spcBef>
          <a:spcPct val="0"/>
        </a:spcBef>
        <a:spcAft>
          <a:spcPct val="0"/>
        </a:spcAft>
        <a:defRPr sz="20100">
          <a:solidFill>
            <a:schemeClr val="tx2"/>
          </a:solidFill>
          <a:latin typeface="+mj-lt"/>
          <a:ea typeface="ＭＳ Ｐゴシック" charset="-128"/>
          <a:cs typeface="ＭＳ Ｐゴシック" charset="-128"/>
        </a:defRPr>
      </a:lvl1pPr>
      <a:lvl2pPr algn="ctr" defTabSz="4179888" rtl="0" eaLnBrk="0" fontAlgn="base" hangingPunct="0">
        <a:spcBef>
          <a:spcPct val="0"/>
        </a:spcBef>
        <a:spcAft>
          <a:spcPct val="0"/>
        </a:spcAft>
        <a:defRPr sz="20100">
          <a:solidFill>
            <a:schemeClr val="tx2"/>
          </a:solidFill>
          <a:latin typeface="Arial" charset="0"/>
          <a:ea typeface="ＭＳ Ｐゴシック" charset="-128"/>
          <a:cs typeface="ＭＳ Ｐゴシック" charset="-128"/>
        </a:defRPr>
      </a:lvl2pPr>
      <a:lvl3pPr algn="ctr" defTabSz="4179888" rtl="0" eaLnBrk="0" fontAlgn="base" hangingPunct="0">
        <a:spcBef>
          <a:spcPct val="0"/>
        </a:spcBef>
        <a:spcAft>
          <a:spcPct val="0"/>
        </a:spcAft>
        <a:defRPr sz="20100">
          <a:solidFill>
            <a:schemeClr val="tx2"/>
          </a:solidFill>
          <a:latin typeface="Arial" charset="0"/>
          <a:ea typeface="ＭＳ Ｐゴシック" charset="-128"/>
          <a:cs typeface="ＭＳ Ｐゴシック" charset="-128"/>
        </a:defRPr>
      </a:lvl3pPr>
      <a:lvl4pPr algn="ctr" defTabSz="4179888" rtl="0" eaLnBrk="0" fontAlgn="base" hangingPunct="0">
        <a:spcBef>
          <a:spcPct val="0"/>
        </a:spcBef>
        <a:spcAft>
          <a:spcPct val="0"/>
        </a:spcAft>
        <a:defRPr sz="20100">
          <a:solidFill>
            <a:schemeClr val="tx2"/>
          </a:solidFill>
          <a:latin typeface="Arial" charset="0"/>
          <a:ea typeface="ＭＳ Ｐゴシック" charset="-128"/>
          <a:cs typeface="ＭＳ Ｐゴシック" charset="-128"/>
        </a:defRPr>
      </a:lvl4pPr>
      <a:lvl5pPr algn="ctr" defTabSz="4179888" rtl="0" eaLnBrk="0" fontAlgn="base" hangingPunct="0">
        <a:spcBef>
          <a:spcPct val="0"/>
        </a:spcBef>
        <a:spcAft>
          <a:spcPct val="0"/>
        </a:spcAft>
        <a:defRPr sz="20100">
          <a:solidFill>
            <a:schemeClr val="tx2"/>
          </a:solidFill>
          <a:latin typeface="Arial" charset="0"/>
          <a:ea typeface="ＭＳ Ｐゴシック" charset="-128"/>
          <a:cs typeface="ＭＳ Ｐゴシック" charset="-128"/>
        </a:defRPr>
      </a:lvl5pPr>
      <a:lvl6pPr marL="457200" algn="ctr" defTabSz="4179888" rtl="0" fontAlgn="base">
        <a:spcBef>
          <a:spcPct val="0"/>
        </a:spcBef>
        <a:spcAft>
          <a:spcPct val="0"/>
        </a:spcAft>
        <a:defRPr sz="20100">
          <a:solidFill>
            <a:schemeClr val="tx2"/>
          </a:solidFill>
          <a:latin typeface="Arial" charset="0"/>
        </a:defRPr>
      </a:lvl6pPr>
      <a:lvl7pPr marL="914400" algn="ctr" defTabSz="4179888" rtl="0" fontAlgn="base">
        <a:spcBef>
          <a:spcPct val="0"/>
        </a:spcBef>
        <a:spcAft>
          <a:spcPct val="0"/>
        </a:spcAft>
        <a:defRPr sz="20100">
          <a:solidFill>
            <a:schemeClr val="tx2"/>
          </a:solidFill>
          <a:latin typeface="Arial" charset="0"/>
        </a:defRPr>
      </a:lvl7pPr>
      <a:lvl8pPr marL="1371600" algn="ctr" defTabSz="4179888" rtl="0" fontAlgn="base">
        <a:spcBef>
          <a:spcPct val="0"/>
        </a:spcBef>
        <a:spcAft>
          <a:spcPct val="0"/>
        </a:spcAft>
        <a:defRPr sz="20100">
          <a:solidFill>
            <a:schemeClr val="tx2"/>
          </a:solidFill>
          <a:latin typeface="Arial" charset="0"/>
        </a:defRPr>
      </a:lvl8pPr>
      <a:lvl9pPr marL="1828800" algn="ctr" defTabSz="4179888" rtl="0" fontAlgn="base">
        <a:spcBef>
          <a:spcPct val="0"/>
        </a:spcBef>
        <a:spcAft>
          <a:spcPct val="0"/>
        </a:spcAft>
        <a:defRPr sz="20100">
          <a:solidFill>
            <a:schemeClr val="tx2"/>
          </a:solidFill>
          <a:latin typeface="Arial" charset="0"/>
        </a:defRPr>
      </a:lvl9pPr>
    </p:titleStyle>
    <p:bodyStyle>
      <a:lvl1pPr marL="1566863" indent="-1566863" algn="l" defTabSz="4179888" rtl="0" eaLnBrk="0" fontAlgn="base" hangingPunct="0">
        <a:spcBef>
          <a:spcPct val="20000"/>
        </a:spcBef>
        <a:spcAft>
          <a:spcPct val="0"/>
        </a:spcAft>
        <a:buChar char="•"/>
        <a:defRPr sz="14600">
          <a:solidFill>
            <a:schemeClr val="tx1"/>
          </a:solidFill>
          <a:latin typeface="+mn-lt"/>
          <a:ea typeface="ＭＳ Ｐゴシック" charset="-128"/>
          <a:cs typeface="ＭＳ Ｐゴシック" charset="-128"/>
        </a:defRPr>
      </a:lvl1pPr>
      <a:lvl2pPr marL="3395663" indent="-1304925" algn="l" defTabSz="4179888" rtl="0" eaLnBrk="0" fontAlgn="base" hangingPunct="0">
        <a:spcBef>
          <a:spcPct val="20000"/>
        </a:spcBef>
        <a:spcAft>
          <a:spcPct val="0"/>
        </a:spcAft>
        <a:buChar char="–"/>
        <a:defRPr sz="12800">
          <a:solidFill>
            <a:schemeClr val="tx1"/>
          </a:solidFill>
          <a:latin typeface="+mn-lt"/>
          <a:ea typeface="ＭＳ Ｐゴシック" charset="-128"/>
        </a:defRPr>
      </a:lvl2pPr>
      <a:lvl3pPr marL="5224463" indent="-1044575" algn="l" defTabSz="4179888" rtl="0" eaLnBrk="0" fontAlgn="base" hangingPunct="0">
        <a:spcBef>
          <a:spcPct val="20000"/>
        </a:spcBef>
        <a:spcAft>
          <a:spcPct val="0"/>
        </a:spcAft>
        <a:buChar char="•"/>
        <a:defRPr sz="11000">
          <a:solidFill>
            <a:schemeClr val="tx1"/>
          </a:solidFill>
          <a:latin typeface="+mn-lt"/>
          <a:ea typeface="ＭＳ Ｐゴシック" charset="-128"/>
        </a:defRPr>
      </a:lvl3pPr>
      <a:lvl4pPr marL="7315200" indent="-1044575" algn="l" defTabSz="4179888" rtl="0" eaLnBrk="0" fontAlgn="base" hangingPunct="0">
        <a:spcBef>
          <a:spcPct val="20000"/>
        </a:spcBef>
        <a:spcAft>
          <a:spcPct val="0"/>
        </a:spcAft>
        <a:buChar char="–"/>
        <a:defRPr sz="9100">
          <a:solidFill>
            <a:schemeClr val="tx1"/>
          </a:solidFill>
          <a:latin typeface="+mn-lt"/>
          <a:ea typeface="ＭＳ Ｐゴシック" charset="-128"/>
        </a:defRPr>
      </a:lvl4pPr>
      <a:lvl5pPr marL="9405938" indent="-1046163" algn="l" defTabSz="4179888" rtl="0" eaLnBrk="0" fontAlgn="base" hangingPunct="0">
        <a:spcBef>
          <a:spcPct val="20000"/>
        </a:spcBef>
        <a:spcAft>
          <a:spcPct val="0"/>
        </a:spcAft>
        <a:buChar char="»"/>
        <a:defRPr sz="9100">
          <a:solidFill>
            <a:schemeClr val="tx1"/>
          </a:solidFill>
          <a:latin typeface="+mn-lt"/>
          <a:ea typeface="ＭＳ Ｐゴシック" charset="-128"/>
        </a:defRPr>
      </a:lvl5pPr>
      <a:lvl6pPr marL="9863138" indent="-1046163" algn="l" defTabSz="4179888" rtl="0" fontAlgn="base">
        <a:spcBef>
          <a:spcPct val="20000"/>
        </a:spcBef>
        <a:spcAft>
          <a:spcPct val="0"/>
        </a:spcAft>
        <a:buChar char="»"/>
        <a:defRPr sz="9100">
          <a:solidFill>
            <a:schemeClr val="tx1"/>
          </a:solidFill>
          <a:latin typeface="+mn-lt"/>
        </a:defRPr>
      </a:lvl6pPr>
      <a:lvl7pPr marL="10320338" indent="-1046163" algn="l" defTabSz="4179888" rtl="0" fontAlgn="base">
        <a:spcBef>
          <a:spcPct val="20000"/>
        </a:spcBef>
        <a:spcAft>
          <a:spcPct val="0"/>
        </a:spcAft>
        <a:buChar char="»"/>
        <a:defRPr sz="9100">
          <a:solidFill>
            <a:schemeClr val="tx1"/>
          </a:solidFill>
          <a:latin typeface="+mn-lt"/>
        </a:defRPr>
      </a:lvl7pPr>
      <a:lvl8pPr marL="10777538" indent="-1046163" algn="l" defTabSz="4179888" rtl="0" fontAlgn="base">
        <a:spcBef>
          <a:spcPct val="20000"/>
        </a:spcBef>
        <a:spcAft>
          <a:spcPct val="0"/>
        </a:spcAft>
        <a:buChar char="»"/>
        <a:defRPr sz="9100">
          <a:solidFill>
            <a:schemeClr val="tx1"/>
          </a:solidFill>
          <a:latin typeface="+mn-lt"/>
        </a:defRPr>
      </a:lvl8pPr>
      <a:lvl9pPr marL="11234738" indent="-1046163" algn="l" defTabSz="417988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CC66"/>
            </a:gs>
          </a:gsLst>
          <a:lin ang="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315200" y="0"/>
            <a:ext cx="24460200" cy="5257800"/>
          </a:xfrm>
        </p:spPr>
        <p:txBody>
          <a:bodyPr/>
          <a:lstStyle/>
          <a:p>
            <a:pPr eaLnBrk="1" hangingPunct="1">
              <a:lnSpc>
                <a:spcPct val="85000"/>
              </a:lnSpc>
              <a:defRPr/>
            </a:pPr>
            <a:r>
              <a:rPr lang="en-US" sz="75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t>Civic Engagement in Action: </a:t>
            </a:r>
            <a:r>
              <a:rPr lang="en-US" sz="73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t/>
            </a:r>
            <a:br>
              <a:rPr lang="en-US" sz="73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br>
            <a:r>
              <a:rPr lang="en-US" sz="8000" b="1" cap="all" dirty="0" smtClean="0">
                <a:solidFill>
                  <a:srgbClr val="000090"/>
                </a:solidFill>
                <a:effectLst>
                  <a:outerShdw blurRad="38100" dist="38100" dir="2700000" algn="tl">
                    <a:srgbClr val="C0C0C0"/>
                  </a:outerShdw>
                </a:effectLst>
                <a:ea typeface="+mj-ea"/>
                <a:cs typeface="Times New Roman" pitchFamily="18" charset="0"/>
              </a:rPr>
              <a:t>Enhancing Personal Care Services </a:t>
            </a:r>
            <a:br>
              <a:rPr lang="en-US" sz="8000" b="1" cap="all" dirty="0" smtClean="0">
                <a:solidFill>
                  <a:srgbClr val="000090"/>
                </a:solidFill>
                <a:effectLst>
                  <a:outerShdw blurRad="38100" dist="38100" dir="2700000" algn="tl">
                    <a:srgbClr val="C0C0C0"/>
                  </a:outerShdw>
                </a:effectLst>
                <a:ea typeface="+mj-ea"/>
                <a:cs typeface="Times New Roman" pitchFamily="18" charset="0"/>
              </a:rPr>
            </a:br>
            <a:r>
              <a:rPr lang="en-US" sz="8000" b="1" cap="all" dirty="0" smtClean="0">
                <a:solidFill>
                  <a:srgbClr val="000090"/>
                </a:solidFill>
                <a:effectLst>
                  <a:outerShdw blurRad="38100" dist="38100" dir="2700000" algn="tl">
                    <a:srgbClr val="C0C0C0"/>
                  </a:outerShdw>
                </a:effectLst>
                <a:ea typeface="+mj-ea"/>
                <a:cs typeface="Times New Roman" pitchFamily="18" charset="0"/>
              </a:rPr>
              <a:t>for Senior Refugees </a:t>
            </a:r>
            <a:r>
              <a:rPr lang="en-US" sz="73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t/>
            </a:r>
            <a:br>
              <a:rPr lang="en-US" sz="73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br>
            <a:r>
              <a:rPr lang="en-US" sz="3600" b="1" dirty="0" err="1" smtClean="0">
                <a:solidFill>
                  <a:schemeClr val="tx1"/>
                </a:solidFill>
                <a:effectLst>
                  <a:outerShdw blurRad="38100" dist="38100" dir="2700000" algn="tl">
                    <a:srgbClr val="C0C0C0"/>
                  </a:outerShdw>
                </a:effectLst>
                <a:latin typeface="Bookman" pitchFamily="18" charset="0"/>
                <a:ea typeface="+mj-ea"/>
                <a:cs typeface="Times New Roman" pitchFamily="18" charset="0"/>
              </a:rPr>
              <a:t>Alina</a:t>
            </a:r>
            <a:r>
              <a:rPr lang="en-US" sz="36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t> Austin, Marissa Baker, </a:t>
            </a:r>
            <a:r>
              <a:rPr lang="en-US" sz="3600" b="1" dirty="0" err="1" smtClean="0">
                <a:solidFill>
                  <a:schemeClr val="tx1"/>
                </a:solidFill>
                <a:effectLst>
                  <a:outerShdw blurRad="38100" dist="38100" dir="2700000" algn="tl">
                    <a:srgbClr val="C0C0C0"/>
                  </a:outerShdw>
                </a:effectLst>
                <a:latin typeface="Bookman" pitchFamily="18" charset="0"/>
                <a:ea typeface="+mj-ea"/>
                <a:cs typeface="Times New Roman" pitchFamily="18" charset="0"/>
              </a:rPr>
              <a:t>Joei</a:t>
            </a:r>
            <a:r>
              <a:rPr lang="en-US" sz="36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t> </a:t>
            </a:r>
            <a:r>
              <a:rPr lang="en-US" sz="3600" b="1" dirty="0" err="1" smtClean="0">
                <a:solidFill>
                  <a:schemeClr val="tx1"/>
                </a:solidFill>
                <a:effectLst>
                  <a:outerShdw blurRad="38100" dist="38100" dir="2700000" algn="tl">
                    <a:srgbClr val="C0C0C0"/>
                  </a:outerShdw>
                </a:effectLst>
                <a:latin typeface="Bookman" pitchFamily="18" charset="0"/>
                <a:ea typeface="+mj-ea"/>
                <a:cs typeface="Times New Roman" pitchFamily="18" charset="0"/>
              </a:rPr>
              <a:t>Beaman</a:t>
            </a:r>
            <a:r>
              <a:rPr lang="en-US" sz="36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t>, Sarah Harris, </a:t>
            </a:r>
            <a:r>
              <a:rPr lang="en-US" sz="3600" b="1" dirty="0" err="1" smtClean="0">
                <a:solidFill>
                  <a:schemeClr val="tx1"/>
                </a:solidFill>
                <a:effectLst>
                  <a:outerShdw blurRad="38100" dist="38100" dir="2700000" algn="tl">
                    <a:srgbClr val="C0C0C0"/>
                  </a:outerShdw>
                </a:effectLst>
                <a:latin typeface="Bookman" pitchFamily="18" charset="0"/>
                <a:ea typeface="+mj-ea"/>
                <a:cs typeface="Times New Roman" pitchFamily="18" charset="0"/>
              </a:rPr>
              <a:t>Janina</a:t>
            </a:r>
            <a:r>
              <a:rPr lang="en-US" sz="36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t> </a:t>
            </a:r>
            <a:r>
              <a:rPr lang="en-US" sz="3600" b="1" dirty="0" err="1" smtClean="0">
                <a:solidFill>
                  <a:schemeClr val="tx1"/>
                </a:solidFill>
                <a:effectLst>
                  <a:outerShdw blurRad="38100" dist="38100" dir="2700000" algn="tl">
                    <a:srgbClr val="C0C0C0"/>
                  </a:outerShdw>
                </a:effectLst>
                <a:latin typeface="Bookman" pitchFamily="18" charset="0"/>
                <a:ea typeface="+mj-ea"/>
                <a:cs typeface="Times New Roman" pitchFamily="18" charset="0"/>
              </a:rPr>
              <a:t>Harvell</a:t>
            </a:r>
            <a:r>
              <a:rPr lang="en-US" sz="36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t>, Joanna Judd, Melody Keiser, RN,</a:t>
            </a:r>
            <a:br>
              <a:rPr lang="en-US" sz="36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br>
            <a:r>
              <a:rPr lang="en-US" sz="36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t>Kylie </a:t>
            </a:r>
            <a:r>
              <a:rPr lang="en-US" sz="3600" b="1" dirty="0" err="1" smtClean="0">
                <a:solidFill>
                  <a:schemeClr val="tx1"/>
                </a:solidFill>
                <a:effectLst>
                  <a:outerShdw blurRad="38100" dist="38100" dir="2700000" algn="tl">
                    <a:srgbClr val="C0C0C0"/>
                  </a:outerShdw>
                </a:effectLst>
                <a:latin typeface="Bookman" pitchFamily="18" charset="0"/>
                <a:ea typeface="+mj-ea"/>
                <a:cs typeface="Times New Roman" pitchFamily="18" charset="0"/>
              </a:rPr>
              <a:t>Nebeker</a:t>
            </a:r>
            <a:r>
              <a:rPr lang="en-US" sz="36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t>, Heather </a:t>
            </a:r>
            <a:r>
              <a:rPr lang="en-US" sz="3600" b="1" dirty="0" err="1" smtClean="0">
                <a:solidFill>
                  <a:schemeClr val="tx1"/>
                </a:solidFill>
                <a:effectLst>
                  <a:outerShdw blurRad="38100" dist="38100" dir="2700000" algn="tl">
                    <a:srgbClr val="C0C0C0"/>
                  </a:outerShdw>
                </a:effectLst>
                <a:latin typeface="Bookman" pitchFamily="18" charset="0"/>
                <a:ea typeface="+mj-ea"/>
                <a:cs typeface="Times New Roman" pitchFamily="18" charset="0"/>
              </a:rPr>
              <a:t>Niehoff</a:t>
            </a:r>
            <a:r>
              <a:rPr lang="en-US" sz="3600" b="1" dirty="0" smtClean="0">
                <a:solidFill>
                  <a:schemeClr val="tx1"/>
                </a:solidFill>
                <a:effectLst>
                  <a:outerShdw blurRad="38100" dist="38100" dir="2700000" algn="tl">
                    <a:srgbClr val="C0C0C0"/>
                  </a:outerShdw>
                </a:effectLst>
                <a:latin typeface="Bookman" pitchFamily="18" charset="0"/>
                <a:ea typeface="+mj-ea"/>
                <a:cs typeface="Times New Roman" pitchFamily="18" charset="0"/>
              </a:rPr>
              <a:t>, Marianne Palaia, &amp; Kristal Richens</a:t>
            </a:r>
          </a:p>
        </p:txBody>
      </p:sp>
      <p:pic>
        <p:nvPicPr>
          <p:cNvPr id="16387" name="Picture 1980" descr="logorevhorpc"/>
          <p:cNvPicPr preferRelativeResize="0">
            <a:picLocks noChangeArrowheads="1"/>
          </p:cNvPicPr>
          <p:nvPr/>
        </p:nvPicPr>
        <p:blipFill>
          <a:blip r:embed="rId3" cstate="print"/>
          <a:srcRect/>
          <a:stretch>
            <a:fillRect/>
          </a:stretch>
        </p:blipFill>
        <p:spPr bwMode="auto">
          <a:xfrm>
            <a:off x="31242000" y="914400"/>
            <a:ext cx="8001000" cy="3429000"/>
          </a:xfrm>
          <a:prstGeom prst="rect">
            <a:avLst/>
          </a:prstGeom>
          <a:noFill/>
          <a:ln w="0">
            <a:noFill/>
            <a:miter lim="800000"/>
            <a:headEnd/>
            <a:tailEnd/>
          </a:ln>
        </p:spPr>
      </p:pic>
      <p:pic>
        <p:nvPicPr>
          <p:cNvPr id="16388" name="Picture 1984"/>
          <p:cNvPicPr>
            <a:picLocks noChangeAspect="1" noChangeArrowheads="1"/>
          </p:cNvPicPr>
          <p:nvPr/>
        </p:nvPicPr>
        <p:blipFill>
          <a:blip r:embed="rId4" cstate="print"/>
          <a:srcRect/>
          <a:stretch>
            <a:fillRect/>
          </a:stretch>
        </p:blipFill>
        <p:spPr bwMode="auto">
          <a:xfrm>
            <a:off x="1143000" y="990600"/>
            <a:ext cx="7104063" cy="3200400"/>
          </a:xfrm>
          <a:prstGeom prst="rect">
            <a:avLst/>
          </a:prstGeom>
          <a:noFill/>
          <a:ln w="9525">
            <a:noFill/>
            <a:miter lim="800000"/>
            <a:headEnd/>
            <a:tailEnd/>
          </a:ln>
        </p:spPr>
      </p:pic>
      <p:sp>
        <p:nvSpPr>
          <p:cNvPr id="16389" name="TextBox 6"/>
          <p:cNvSpPr txBox="1">
            <a:spLocks noChangeArrowheads="1"/>
          </p:cNvSpPr>
          <p:nvPr/>
        </p:nvSpPr>
        <p:spPr bwMode="auto">
          <a:xfrm>
            <a:off x="1524000" y="5181600"/>
            <a:ext cx="37719000" cy="20848638"/>
          </a:xfrm>
          <a:prstGeom prst="rect">
            <a:avLst/>
          </a:prstGeom>
          <a:noFill/>
          <a:ln w="9525">
            <a:noFill/>
            <a:miter lim="800000"/>
            <a:headEnd/>
            <a:tailEnd/>
          </a:ln>
        </p:spPr>
        <p:txBody>
          <a:bodyPr>
            <a:spAutoFit/>
          </a:bodyPr>
          <a:lstStyle/>
          <a:p>
            <a:pPr marL="457200" indent="-457200" defTabSz="735013">
              <a:lnSpc>
                <a:spcPct val="80000"/>
              </a:lnSpc>
              <a:spcBef>
                <a:spcPct val="50000"/>
              </a:spcBef>
              <a:buFont typeface="Arial" charset="0"/>
              <a:buChar char="•"/>
            </a:pPr>
            <a:r>
              <a:rPr lang="en-US" b="1" u="sng">
                <a:solidFill>
                  <a:srgbClr val="000090"/>
                </a:solidFill>
                <a:latin typeface="Arial" charset="0"/>
              </a:rPr>
              <a:t>CLASS:</a:t>
            </a:r>
            <a:r>
              <a:rPr lang="en-US" b="1">
                <a:solidFill>
                  <a:srgbClr val="000090"/>
                </a:solidFill>
                <a:latin typeface="Arial" charset="0"/>
              </a:rPr>
              <a:t> </a:t>
            </a:r>
            <a:r>
              <a:rPr lang="en-US"/>
              <a:t>NURS 417—</a:t>
            </a:r>
            <a:r>
              <a:rPr lang="en-US" i="1"/>
              <a:t>Community and Public Health Nursing, Spring 2010</a:t>
            </a:r>
          </a:p>
          <a:p>
            <a:pPr marL="457200" indent="-457200" defTabSz="735013">
              <a:lnSpc>
                <a:spcPct val="80000"/>
              </a:lnSpc>
              <a:spcBef>
                <a:spcPct val="50000"/>
              </a:spcBef>
              <a:buFont typeface="Arial" charset="0"/>
              <a:buChar char="•"/>
            </a:pPr>
            <a:r>
              <a:rPr lang="en-US" b="1" u="sng">
                <a:solidFill>
                  <a:srgbClr val="000090"/>
                </a:solidFill>
                <a:latin typeface="Arial" charset="0"/>
              </a:rPr>
              <a:t>INSTRUCTOR:</a:t>
            </a:r>
            <a:r>
              <a:rPr lang="en-US" b="1">
                <a:solidFill>
                  <a:srgbClr val="000090"/>
                </a:solidFill>
                <a:latin typeface="Arial" charset="0"/>
              </a:rPr>
              <a:t> </a:t>
            </a:r>
            <a:r>
              <a:rPr lang="en-US"/>
              <a:t>Molly Prengaman, RN, MS, FNP</a:t>
            </a:r>
          </a:p>
          <a:p>
            <a:pPr marL="457200" indent="-457200" defTabSz="735013">
              <a:lnSpc>
                <a:spcPct val="80000"/>
              </a:lnSpc>
              <a:spcBef>
                <a:spcPct val="50000"/>
              </a:spcBef>
              <a:buFont typeface="Arial" charset="0"/>
              <a:buChar char="•"/>
            </a:pPr>
            <a:r>
              <a:rPr lang="en-US" b="1" u="sng">
                <a:solidFill>
                  <a:srgbClr val="000090"/>
                </a:solidFill>
                <a:latin typeface="Arial" charset="0"/>
              </a:rPr>
              <a:t>COMMUNITY PARTNER :</a:t>
            </a:r>
            <a:r>
              <a:rPr lang="en-US" b="1">
                <a:solidFill>
                  <a:srgbClr val="000090"/>
                </a:solidFill>
                <a:latin typeface="Arial" charset="0"/>
              </a:rPr>
              <a:t> </a:t>
            </a:r>
            <a:r>
              <a:rPr lang="en-US"/>
              <a:t>Southwest Idaho Area III Agency on Aging (SW Idaho AAA)</a:t>
            </a:r>
          </a:p>
          <a:p>
            <a:pPr marL="457200" indent="-457200" defTabSz="735013">
              <a:lnSpc>
                <a:spcPct val="80000"/>
              </a:lnSpc>
              <a:spcBef>
                <a:spcPct val="50000"/>
              </a:spcBef>
              <a:buFont typeface="Arial" charset="0"/>
              <a:buChar char="•"/>
            </a:pPr>
            <a:r>
              <a:rPr lang="en-US" b="1" u="sng">
                <a:solidFill>
                  <a:srgbClr val="000090"/>
                </a:solidFill>
                <a:latin typeface="Arial" charset="0"/>
              </a:rPr>
              <a:t>AGENCY MISSION STATEMENT:</a:t>
            </a:r>
            <a:r>
              <a:rPr lang="en-US" b="1">
                <a:solidFill>
                  <a:srgbClr val="000090"/>
                </a:solidFill>
                <a:latin typeface="Arial" charset="0"/>
              </a:rPr>
              <a:t> </a:t>
            </a:r>
            <a:r>
              <a:rPr lang="en-US" b="1">
                <a:latin typeface="Zapf Dingbats" charset="2"/>
              </a:rPr>
              <a:t/>
            </a:r>
            <a:br>
              <a:rPr lang="en-US" b="1">
                <a:latin typeface="Zapf Dingbats" charset="2"/>
              </a:rPr>
            </a:br>
            <a:r>
              <a:rPr lang="en-US" sz="4200"/>
              <a:t>“Southwest Idaho Area III Agency on Aging strives to provide essential services to enhance quality of life </a:t>
            </a:r>
            <a:br>
              <a:rPr lang="en-US" sz="4200"/>
            </a:br>
            <a:r>
              <a:rPr lang="en-US" sz="4200"/>
              <a:t>for vulnerable and aging adults. We meet this challenge through advocacy, partnerships, and promoting </a:t>
            </a:r>
            <a:br>
              <a:rPr lang="en-US" sz="4200"/>
            </a:br>
            <a:r>
              <a:rPr lang="en-US" sz="4200"/>
              <a:t>public awareness, guided by integrity, vision, and sustained commitment.”</a:t>
            </a:r>
          </a:p>
          <a:p>
            <a:pPr marL="457200" indent="-457200" defTabSz="735013">
              <a:lnSpc>
                <a:spcPct val="80000"/>
              </a:lnSpc>
              <a:spcBef>
                <a:spcPct val="50000"/>
              </a:spcBef>
              <a:buFont typeface="Arial" charset="0"/>
              <a:buChar char="•"/>
            </a:pPr>
            <a:r>
              <a:rPr lang="en-US" b="1" u="sng">
                <a:solidFill>
                  <a:srgbClr val="000090"/>
                </a:solidFill>
                <a:latin typeface="Arial" charset="0"/>
              </a:rPr>
              <a:t>PROJECT PURPOSE:</a:t>
            </a:r>
            <a:r>
              <a:rPr lang="en-US" b="1">
                <a:solidFill>
                  <a:srgbClr val="000090"/>
                </a:solidFill>
                <a:latin typeface="Arial" charset="0"/>
              </a:rPr>
              <a:t> </a:t>
            </a:r>
            <a:r>
              <a:rPr lang="en-US" b="1">
                <a:latin typeface="Zapf Dingbats" charset="2"/>
              </a:rPr>
              <a:t/>
            </a:r>
            <a:br>
              <a:rPr lang="en-US" b="1">
                <a:latin typeface="Zapf Dingbats" charset="2"/>
              </a:rPr>
            </a:br>
            <a:r>
              <a:rPr lang="en-US" sz="4200"/>
              <a:t>To assess the healthcare needs of senior refugees and develop training materials designed to improve </a:t>
            </a:r>
            <a:br>
              <a:rPr lang="en-US" sz="4200"/>
            </a:br>
            <a:r>
              <a:rPr lang="en-US" sz="4200"/>
              <a:t>the quality of personal care services provided to senior refugees by family members and/or employees </a:t>
            </a:r>
            <a:br>
              <a:rPr lang="en-US" sz="4200"/>
            </a:br>
            <a:r>
              <a:rPr lang="en-US" sz="4200"/>
              <a:t>of local home health agencies. </a:t>
            </a:r>
          </a:p>
          <a:p>
            <a:pPr marL="457200" indent="-457200" defTabSz="735013">
              <a:lnSpc>
                <a:spcPct val="80000"/>
              </a:lnSpc>
              <a:spcBef>
                <a:spcPct val="50000"/>
              </a:spcBef>
              <a:buFont typeface="Arial" charset="0"/>
              <a:buChar char="•"/>
            </a:pPr>
            <a:r>
              <a:rPr lang="en-US" b="1" u="sng">
                <a:solidFill>
                  <a:srgbClr val="000090"/>
                </a:solidFill>
                <a:latin typeface="Arial" charset="0"/>
              </a:rPr>
              <a:t>LEARNING GOALS:</a:t>
            </a:r>
            <a:r>
              <a:rPr lang="en-US" b="1">
                <a:solidFill>
                  <a:srgbClr val="000090"/>
                </a:solidFill>
                <a:latin typeface="Arial" charset="0"/>
              </a:rPr>
              <a:t> </a:t>
            </a:r>
            <a:r>
              <a:rPr lang="en-US" b="1">
                <a:latin typeface="Zapf Dingbats" charset="2"/>
              </a:rPr>
              <a:t/>
            </a:r>
            <a:br>
              <a:rPr lang="en-US" b="1">
                <a:latin typeface="Zapf Dingbats" charset="2"/>
              </a:rPr>
            </a:br>
            <a:r>
              <a:rPr lang="en-US" sz="4200"/>
              <a:t>(1)	To apply basic concepts of population-focused practice to client situations, and perform targeted</a:t>
            </a:r>
            <a:br>
              <a:rPr lang="en-US" sz="4200"/>
            </a:br>
            <a:r>
              <a:rPr lang="en-US" sz="4200"/>
              <a:t>		community assessments centered on an identified need of an agency working with a population.</a:t>
            </a:r>
            <a:br>
              <a:rPr lang="en-US" sz="4200"/>
            </a:br>
            <a:r>
              <a:rPr lang="en-US" sz="4200"/>
              <a:t>(2)	Implement short-term interventions and make recommendations for short and long-range goals and	</a:t>
            </a:r>
            <a:br>
              <a:rPr lang="en-US" sz="4200"/>
            </a:br>
            <a:r>
              <a:rPr lang="en-US" sz="4200"/>
              <a:t>		interventions for the agency/population. </a:t>
            </a:r>
            <a:br>
              <a:rPr lang="en-US" sz="4200"/>
            </a:br>
            <a:r>
              <a:rPr lang="en-US" sz="4200"/>
              <a:t>(3)	To practice skills required by professional nurses working in community and public health.</a:t>
            </a:r>
          </a:p>
          <a:p>
            <a:pPr marL="457200" indent="-457200" defTabSz="735013">
              <a:lnSpc>
                <a:spcPct val="80000"/>
              </a:lnSpc>
              <a:spcBef>
                <a:spcPct val="50000"/>
              </a:spcBef>
              <a:buFont typeface="Arial" charset="0"/>
              <a:buChar char="•"/>
            </a:pPr>
            <a:r>
              <a:rPr lang="en-US" b="1" u="sng">
                <a:solidFill>
                  <a:srgbClr val="000090"/>
                </a:solidFill>
                <a:latin typeface="Arial" charset="0"/>
              </a:rPr>
              <a:t>SERVICE ACTIVITIES</a:t>
            </a:r>
            <a:r>
              <a:rPr lang="en-US" b="1" u="sng"/>
              <a:t>:</a:t>
            </a:r>
            <a:r>
              <a:rPr lang="en-US" b="1">
                <a:latin typeface="Zapf Dingbats" charset="2"/>
              </a:rPr>
              <a:t> </a:t>
            </a:r>
            <a:br>
              <a:rPr lang="en-US" b="1">
                <a:latin typeface="Zapf Dingbats" charset="2"/>
              </a:rPr>
            </a:br>
            <a:r>
              <a:rPr lang="en-US" sz="4200"/>
              <a:t>To gather information about the senior refugee  community our group members attended English and </a:t>
            </a:r>
            <a:br>
              <a:rPr lang="en-US" sz="4200"/>
            </a:br>
            <a:r>
              <a:rPr lang="en-US" sz="4200"/>
              <a:t>citizenship courses attended by senior refugees. Group members also served as volunteers at the Somali </a:t>
            </a:r>
            <a:br>
              <a:rPr lang="en-US" sz="4200"/>
            </a:br>
            <a:r>
              <a:rPr lang="en-US" sz="4200"/>
              <a:t>Bantu Food Distribution Project and attended SW Idaho AAA meetings to gather information about </a:t>
            </a:r>
            <a:br>
              <a:rPr lang="en-US" sz="4200"/>
            </a:br>
            <a:r>
              <a:rPr lang="en-US" sz="4200"/>
              <a:t>senior refugees and the personal care services being offered by local home health agencies. Our group</a:t>
            </a:r>
            <a:br>
              <a:rPr lang="en-US" sz="4200"/>
            </a:br>
            <a:r>
              <a:rPr lang="en-US" sz="4200"/>
              <a:t>also hosted an Iraqi refugee guest speaker who is a Refugee Health Advisor for St. Alphonsus Hospital. </a:t>
            </a:r>
          </a:p>
          <a:p>
            <a:pPr marL="457200" indent="-457200" defTabSz="735013">
              <a:lnSpc>
                <a:spcPct val="80000"/>
              </a:lnSpc>
              <a:spcBef>
                <a:spcPct val="50000"/>
              </a:spcBef>
              <a:buFont typeface="Arial" charset="0"/>
              <a:buChar char="•"/>
            </a:pPr>
            <a:r>
              <a:rPr lang="en-US" b="1" u="sng">
                <a:solidFill>
                  <a:srgbClr val="000090"/>
                </a:solidFill>
                <a:latin typeface="Arial" charset="0"/>
              </a:rPr>
              <a:t>REFLECTION:</a:t>
            </a:r>
            <a:r>
              <a:rPr lang="en-US" b="1">
                <a:solidFill>
                  <a:srgbClr val="000090"/>
                </a:solidFill>
                <a:latin typeface="Arial" charset="0"/>
              </a:rPr>
              <a:t> </a:t>
            </a:r>
            <a:r>
              <a:rPr lang="en-US" b="1">
                <a:latin typeface="Zapf Dingbats" charset="2"/>
              </a:rPr>
              <a:t/>
            </a:r>
            <a:br>
              <a:rPr lang="en-US" b="1">
                <a:latin typeface="Zapf Dingbats" charset="2"/>
              </a:rPr>
            </a:br>
            <a:r>
              <a:rPr lang="en-US" sz="4200"/>
              <a:t>Our group learned that despite the vast differences between senior refugees and ourselves, we are </a:t>
            </a:r>
            <a:br>
              <a:rPr lang="en-US" sz="4200"/>
            </a:br>
            <a:r>
              <a:rPr lang="en-US" sz="4200"/>
              <a:t>very similar in our basic desires to live and be treated well. Like us, senior refugees want to receive high quality care.</a:t>
            </a:r>
            <a:br>
              <a:rPr lang="en-US" sz="4200"/>
            </a:br>
            <a:r>
              <a:rPr lang="en-US" sz="4200"/>
              <a:t>To overcome language barriers, family members or refugee caregivers are providing personal care services to senior</a:t>
            </a:r>
            <a:br>
              <a:rPr lang="en-US" sz="4200"/>
            </a:br>
            <a:r>
              <a:rPr lang="en-US" sz="4200"/>
              <a:t>refugees. To ensure that refugee caregivers receive and understand appropriate personal care service training, our </a:t>
            </a:r>
            <a:br>
              <a:rPr lang="en-US" sz="4200"/>
            </a:br>
            <a:r>
              <a:rPr lang="en-US" sz="4200"/>
              <a:t>group created a basic manual describing how to effectively and safely perform personal care services. The manual was</a:t>
            </a:r>
            <a:br>
              <a:rPr lang="en-US" sz="4200"/>
            </a:br>
            <a:r>
              <a:rPr lang="en-US" sz="4200"/>
              <a:t>written with easy to understand instructions, photographs and practice scenarios to enhance understanding. Our group was </a:t>
            </a:r>
            <a:br>
              <a:rPr lang="en-US" sz="4200"/>
            </a:br>
            <a:r>
              <a:rPr lang="en-US" sz="4200"/>
              <a:t>challenged to write instructions that meet the needs of a wide range of literacy levels. Our materials were created in English </a:t>
            </a:r>
            <a:br>
              <a:rPr lang="en-US" sz="4200"/>
            </a:br>
            <a:r>
              <a:rPr lang="en-US" sz="4200"/>
              <a:t>with the intent that they would be used in small groups using interpreters to provide native language translations for </a:t>
            </a:r>
            <a:br>
              <a:rPr lang="en-US" sz="4200"/>
            </a:br>
            <a:r>
              <a:rPr lang="en-US" sz="4200"/>
              <a:t>specific refugee training groups.</a:t>
            </a:r>
          </a:p>
        </p:txBody>
      </p:sp>
      <p:sp>
        <p:nvSpPr>
          <p:cNvPr id="8" name="TextBox 7"/>
          <p:cNvSpPr txBox="1"/>
          <p:nvPr/>
        </p:nvSpPr>
        <p:spPr>
          <a:xfrm>
            <a:off x="533400" y="25831800"/>
            <a:ext cx="12573000" cy="6924973"/>
          </a:xfrm>
          <a:prstGeom prst="rect">
            <a:avLst/>
          </a:prstGeom>
          <a:ln w="50800" cap="flat" cmpd="sng" algn="ctr">
            <a:solidFill>
              <a:schemeClr val="accent2"/>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lvl="1">
              <a:defRPr/>
            </a:pPr>
            <a:r>
              <a:rPr lang="en-US" b="1" u="sng" dirty="0">
                <a:latin typeface="+mj-lt"/>
              </a:rPr>
              <a:t>Methods:</a:t>
            </a:r>
            <a:r>
              <a:rPr lang="en-US" b="1" dirty="0">
                <a:latin typeface="Zapf Dingbats" charset="2"/>
                <a:cs typeface="Zapf Dingbats" charset="2"/>
              </a:rPr>
              <a:t/>
            </a:r>
            <a:br>
              <a:rPr lang="en-US" b="1" dirty="0">
                <a:latin typeface="Zapf Dingbats" charset="2"/>
                <a:cs typeface="Zapf Dingbats" charset="2"/>
              </a:rPr>
            </a:br>
            <a:r>
              <a:rPr lang="en-US" sz="3000" dirty="0"/>
              <a:t>Mobilizing for Action through Planning and Partnerships (MAPP) is </a:t>
            </a:r>
            <a:br>
              <a:rPr lang="en-US" sz="3000" dirty="0"/>
            </a:br>
            <a:r>
              <a:rPr lang="en-US" sz="3000" dirty="0"/>
              <a:t>a strategic approach to community health improvement. This tool</a:t>
            </a:r>
            <a:br>
              <a:rPr lang="en-US" sz="3000" dirty="0"/>
            </a:br>
            <a:r>
              <a:rPr lang="en-US" sz="3000" dirty="0"/>
              <a:t>helps communities improve health and quality of life through community-wide strategic planning. Using MAPP as a guide, BSU nursing students aimed to enhance the quality of personal care services to optimize the health of senior refugees. Our group accomplished this by gathering information about refugees, seniors, and personal care services while identifying and using available resources wisely. Our group also considered the unique </a:t>
            </a:r>
            <a:br>
              <a:rPr lang="en-US" sz="3000" dirty="0"/>
            </a:br>
            <a:r>
              <a:rPr lang="en-US" sz="3000" dirty="0"/>
              <a:t>circumstances and needs of senior refugees and their personal </a:t>
            </a:r>
            <a:br>
              <a:rPr lang="en-US" sz="3000" dirty="0"/>
            </a:br>
            <a:r>
              <a:rPr lang="en-US" sz="3000" dirty="0"/>
              <a:t>care providers while forming an effective partnership with </a:t>
            </a:r>
            <a:br>
              <a:rPr lang="en-US" sz="3000" dirty="0"/>
            </a:br>
            <a:r>
              <a:rPr lang="en-US" sz="3000" dirty="0"/>
              <a:t>SW Idaho AAA for strategic action.</a:t>
            </a:r>
          </a:p>
          <a:p>
            <a:pPr lvl="1">
              <a:defRPr/>
            </a:pPr>
            <a:r>
              <a:rPr lang="en-US" sz="3600" dirty="0">
                <a:ln w="50800">
                  <a:solidFill>
                    <a:schemeClr val="tx1"/>
                  </a:solidFill>
                </a:ln>
              </a:rPr>
              <a:t> </a:t>
            </a:r>
          </a:p>
        </p:txBody>
      </p:sp>
      <p:sp>
        <p:nvSpPr>
          <p:cNvPr id="9" name="TextBox 8"/>
          <p:cNvSpPr txBox="1"/>
          <p:nvPr/>
        </p:nvSpPr>
        <p:spPr>
          <a:xfrm>
            <a:off x="13563600" y="25861963"/>
            <a:ext cx="11658600" cy="6832600"/>
          </a:xfrm>
          <a:prstGeom prst="rect">
            <a:avLst/>
          </a:prstGeom>
          <a:ln w="50800" cap="flat" cmpd="sng" algn="ctr">
            <a:solidFill>
              <a:schemeClr val="accent6"/>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spAutoFit/>
          </a:bodyPr>
          <a:lstStyle/>
          <a:p>
            <a:pPr lvl="1"/>
            <a:r>
              <a:rPr lang="en-US" b="1" u="sng">
                <a:solidFill>
                  <a:srgbClr val="000000"/>
                </a:solidFill>
                <a:ea typeface="ＭＳ Ｐゴシック" charset="-128"/>
              </a:rPr>
              <a:t>Results:</a:t>
            </a:r>
            <a:r>
              <a:rPr lang="en-US" b="1">
                <a:solidFill>
                  <a:srgbClr val="000000"/>
                </a:solidFill>
                <a:latin typeface="Zapf Dingbats" charset="2"/>
                <a:ea typeface="ＭＳ Ｐゴシック" charset="-128"/>
              </a:rPr>
              <a:t/>
            </a:r>
            <a:br>
              <a:rPr lang="en-US" b="1">
                <a:solidFill>
                  <a:srgbClr val="000000"/>
                </a:solidFill>
                <a:latin typeface="Zapf Dingbats" charset="2"/>
                <a:ea typeface="ＭＳ Ｐゴシック" charset="-128"/>
              </a:rPr>
            </a:br>
            <a:r>
              <a:rPr lang="en-US" sz="3000">
                <a:solidFill>
                  <a:srgbClr val="000000"/>
                </a:solidFill>
                <a:ea typeface="ＭＳ Ｐゴシック" charset="-128"/>
              </a:rPr>
              <a:t>Our group developed a training manual to enhance the training </a:t>
            </a:r>
            <a:br>
              <a:rPr lang="en-US" sz="3000">
                <a:solidFill>
                  <a:srgbClr val="000000"/>
                </a:solidFill>
                <a:ea typeface="ＭＳ Ｐゴシック" charset="-128"/>
              </a:rPr>
            </a:br>
            <a:r>
              <a:rPr lang="en-US" sz="3000">
                <a:solidFill>
                  <a:srgbClr val="000000"/>
                </a:solidFill>
                <a:ea typeface="ＭＳ Ｐゴシック" charset="-128"/>
              </a:rPr>
              <a:t>of family or refugee personal care providers to ensure high quality and safe delivery of care. The manual includes information on: hand washing, lifting technique, medication safety, use of canes, walkers and wheelchairs, linen changes, bedpan and urinal use, changing adult disposable briefs, transferring techniques, home safety, grooming techniques, </a:t>
            </a:r>
            <a:br>
              <a:rPr lang="en-US" sz="3000">
                <a:solidFill>
                  <a:srgbClr val="000000"/>
                </a:solidFill>
                <a:ea typeface="ＭＳ Ｐゴシック" charset="-128"/>
              </a:rPr>
            </a:br>
            <a:r>
              <a:rPr lang="en-US" sz="3000">
                <a:solidFill>
                  <a:srgbClr val="000000"/>
                </a:solidFill>
                <a:ea typeface="ＭＳ Ｐゴシック" charset="-128"/>
              </a:rPr>
              <a:t>oral care, skin care, household services, as well as food safety and nutrition tips. A printed and a digital copy of this manual will be provided to SW Idaho AAA for use by local home health agencies to use along with interpreters to improve training for refugee personal care providers.       </a:t>
            </a:r>
            <a:br>
              <a:rPr lang="en-US" sz="3000">
                <a:solidFill>
                  <a:srgbClr val="000000"/>
                </a:solidFill>
                <a:ea typeface="ＭＳ Ｐゴシック" charset="-128"/>
              </a:rPr>
            </a:br>
            <a:r>
              <a:rPr lang="en-US" sz="3000">
                <a:solidFill>
                  <a:srgbClr val="000000"/>
                </a:solidFill>
                <a:ea typeface="ＭＳ Ｐゴシック" charset="-128"/>
              </a:rPr>
              <a:t>                        </a:t>
            </a:r>
            <a:endParaRPr lang="en-US">
              <a:solidFill>
                <a:srgbClr val="000000"/>
              </a:solidFill>
              <a:ea typeface="ＭＳ Ｐゴシック" charset="-128"/>
            </a:endParaRPr>
          </a:p>
        </p:txBody>
      </p:sp>
      <p:sp>
        <p:nvSpPr>
          <p:cNvPr id="10" name="TextBox 9"/>
          <p:cNvSpPr txBox="1"/>
          <p:nvPr/>
        </p:nvSpPr>
        <p:spPr>
          <a:xfrm>
            <a:off x="25527000" y="25888950"/>
            <a:ext cx="14097000" cy="6832600"/>
          </a:xfrm>
          <a:prstGeom prst="rect">
            <a:avLst/>
          </a:prstGeom>
          <a:ln w="50800" cap="flat" cmpd="sng" algn="ctr">
            <a:solidFill>
              <a:srgbClr val="00009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spAutoFit/>
          </a:bodyPr>
          <a:lstStyle/>
          <a:p>
            <a:pPr lvl="1"/>
            <a:r>
              <a:rPr lang="en-US" b="1" u="sng">
                <a:solidFill>
                  <a:srgbClr val="000000"/>
                </a:solidFill>
                <a:ea typeface="ＭＳ Ｐゴシック" charset="-128"/>
              </a:rPr>
              <a:t>Abstract:</a:t>
            </a:r>
            <a:r>
              <a:rPr lang="en-US" b="1">
                <a:solidFill>
                  <a:srgbClr val="000000"/>
                </a:solidFill>
                <a:latin typeface="Zapf Dingbats" charset="2"/>
                <a:ea typeface="ＭＳ Ｐゴシック" charset="-128"/>
              </a:rPr>
              <a:t/>
            </a:r>
            <a:br>
              <a:rPr lang="en-US" b="1">
                <a:solidFill>
                  <a:srgbClr val="000000"/>
                </a:solidFill>
                <a:latin typeface="Zapf Dingbats" charset="2"/>
                <a:ea typeface="ＭＳ Ｐゴシック" charset="-128"/>
              </a:rPr>
            </a:br>
            <a:r>
              <a:rPr lang="en-US" sz="3000">
                <a:solidFill>
                  <a:srgbClr val="000000"/>
                </a:solidFill>
                <a:ea typeface="ＭＳ Ｐゴシック" charset="-128"/>
              </a:rPr>
              <a:t>Boise State University Department of Nursing’s partner, SW Idaho AAA, requested assistance to address quality of care issues identified among </a:t>
            </a:r>
            <a:br>
              <a:rPr lang="en-US" sz="3000">
                <a:solidFill>
                  <a:srgbClr val="000000"/>
                </a:solidFill>
                <a:ea typeface="ＭＳ Ｐゴシック" charset="-128"/>
              </a:rPr>
            </a:br>
            <a:r>
              <a:rPr lang="en-US" sz="3000">
                <a:solidFill>
                  <a:srgbClr val="000000"/>
                </a:solidFill>
                <a:ea typeface="ＭＳ Ｐゴシック" charset="-128"/>
              </a:rPr>
              <a:t>senior refugees receiving personal care services from a family member or refugee personal care provider. Our group interacted with the refugee community during English and citizenship classes, the Somali Bantu Food Distribution project. Our group worked closely with SW Idaho AAA to </a:t>
            </a:r>
            <a:br>
              <a:rPr lang="en-US" sz="3000">
                <a:solidFill>
                  <a:srgbClr val="000000"/>
                </a:solidFill>
                <a:ea typeface="ＭＳ Ｐゴシック" charset="-128"/>
              </a:rPr>
            </a:br>
            <a:r>
              <a:rPr lang="en-US" sz="3000">
                <a:solidFill>
                  <a:srgbClr val="000000"/>
                </a:solidFill>
                <a:ea typeface="ＭＳ Ｐゴシック" charset="-128"/>
              </a:rPr>
              <a:t>determine the need for a consistent training manual to be used in conjunction with interpreters to ensure that refugee caregivers receive adequate training </a:t>
            </a:r>
            <a:br>
              <a:rPr lang="en-US" sz="3000">
                <a:solidFill>
                  <a:srgbClr val="000000"/>
                </a:solidFill>
                <a:ea typeface="ＭＳ Ｐゴシック" charset="-128"/>
              </a:rPr>
            </a:br>
            <a:r>
              <a:rPr lang="en-US" sz="3000">
                <a:solidFill>
                  <a:srgbClr val="000000"/>
                </a:solidFill>
                <a:ea typeface="ＭＳ Ｐゴシック" charset="-128"/>
              </a:rPr>
              <a:t>to provide high quality care. Using extensive literature review our group developed a comprehensive, basic personal care manual addressing personal care services, while taking into consideration literacy levels, and limited</a:t>
            </a:r>
            <a:br>
              <a:rPr lang="en-US" sz="3000">
                <a:solidFill>
                  <a:srgbClr val="000000"/>
                </a:solidFill>
                <a:ea typeface="ＭＳ Ｐゴシック" charset="-128"/>
              </a:rPr>
            </a:br>
            <a:r>
              <a:rPr lang="en-US" sz="3000">
                <a:solidFill>
                  <a:srgbClr val="000000"/>
                </a:solidFill>
                <a:ea typeface="ＭＳ Ｐゴシック" charset="-128"/>
              </a:rPr>
              <a:t>English skills.                         </a:t>
            </a:r>
          </a:p>
          <a:p>
            <a:pPr lvl="1"/>
            <a:endParaRPr lang="en-US" sz="3000">
              <a:solidFill>
                <a:srgbClr val="000000"/>
              </a:solidFill>
              <a:ea typeface="ＭＳ Ｐゴシック" charset="-128"/>
            </a:endParaRPr>
          </a:p>
        </p:txBody>
      </p:sp>
      <p:sp>
        <p:nvSpPr>
          <p:cNvPr id="14" name="TextBox 13"/>
          <p:cNvSpPr txBox="1"/>
          <p:nvPr/>
        </p:nvSpPr>
        <p:spPr>
          <a:xfrm>
            <a:off x="33147000" y="15293975"/>
            <a:ext cx="4800600" cy="2308225"/>
          </a:xfrm>
          <a:prstGeom prst="rect">
            <a:avLst/>
          </a:prstGeom>
          <a:noFill/>
        </p:spPr>
        <p:txBody>
          <a:bodyPr>
            <a:spAutoFit/>
          </a:bodyPr>
          <a:lstStyle/>
          <a:p>
            <a:pPr algn="ctr">
              <a:defRPr/>
            </a:pPr>
            <a:r>
              <a:rPr lang="en-US" sz="3600" b="1" i="1" dirty="0">
                <a:solidFill>
                  <a:srgbClr val="000090"/>
                </a:solidFill>
                <a:latin typeface="+mj-lt"/>
                <a:ea typeface="+mn-ea"/>
              </a:rPr>
              <a:t>Senior Refugee</a:t>
            </a:r>
          </a:p>
          <a:p>
            <a:pPr algn="ctr">
              <a:defRPr/>
            </a:pPr>
            <a:r>
              <a:rPr lang="en-US" sz="3600" b="1" i="1" dirty="0">
                <a:solidFill>
                  <a:srgbClr val="000090"/>
                </a:solidFill>
                <a:latin typeface="+mj-lt"/>
                <a:ea typeface="+mn-ea"/>
              </a:rPr>
              <a:t>English &amp; Citizenship</a:t>
            </a:r>
          </a:p>
          <a:p>
            <a:pPr algn="ctr">
              <a:defRPr/>
            </a:pPr>
            <a:r>
              <a:rPr lang="en-US" sz="3600" b="1" i="1" dirty="0">
                <a:solidFill>
                  <a:srgbClr val="000090"/>
                </a:solidFill>
                <a:latin typeface="+mj-lt"/>
                <a:ea typeface="+mn-ea"/>
              </a:rPr>
              <a:t>Classes</a:t>
            </a:r>
          </a:p>
        </p:txBody>
      </p:sp>
      <p:pic>
        <p:nvPicPr>
          <p:cNvPr id="16394" name="Picture 14" descr="4-2010 017.JPG"/>
          <p:cNvPicPr>
            <a:picLocks noChangeAspect="1"/>
          </p:cNvPicPr>
          <p:nvPr/>
        </p:nvPicPr>
        <p:blipFill>
          <a:blip r:embed="rId5" cstate="print"/>
          <a:srcRect/>
          <a:stretch>
            <a:fillRect/>
          </a:stretch>
        </p:blipFill>
        <p:spPr bwMode="auto">
          <a:xfrm>
            <a:off x="25831800" y="4953000"/>
            <a:ext cx="12903200" cy="9677400"/>
          </a:xfrm>
          <a:prstGeom prst="rect">
            <a:avLst/>
          </a:prstGeom>
          <a:noFill/>
          <a:ln w="76200">
            <a:solidFill>
              <a:srgbClr val="FFFFFF"/>
            </a:solidFill>
            <a:round/>
            <a:headEnd/>
            <a:tailEnd/>
          </a:ln>
        </p:spPr>
      </p:pic>
      <p:pic>
        <p:nvPicPr>
          <p:cNvPr id="16395" name="Picture 15" descr="4-2010 013.JPG"/>
          <p:cNvPicPr>
            <a:picLocks noChangeAspect="1"/>
          </p:cNvPicPr>
          <p:nvPr/>
        </p:nvPicPr>
        <p:blipFill>
          <a:blip r:embed="rId6" cstate="print"/>
          <a:srcRect/>
          <a:stretch>
            <a:fillRect/>
          </a:stretch>
        </p:blipFill>
        <p:spPr bwMode="auto">
          <a:xfrm flipH="1">
            <a:off x="29489400" y="18288000"/>
            <a:ext cx="9398000" cy="7048500"/>
          </a:xfrm>
          <a:prstGeom prst="rect">
            <a:avLst/>
          </a:prstGeom>
          <a:noFill/>
          <a:ln w="76200">
            <a:solidFill>
              <a:srgbClr val="FFFFFF"/>
            </a:solidFill>
            <a:round/>
            <a:headEnd/>
            <a:tailEnd/>
          </a:ln>
        </p:spPr>
      </p:pic>
      <p:pic>
        <p:nvPicPr>
          <p:cNvPr id="16396" name="Picture 12" descr="4-2010 011.JPG"/>
          <p:cNvPicPr>
            <a:picLocks noChangeAspect="1"/>
          </p:cNvPicPr>
          <p:nvPr/>
        </p:nvPicPr>
        <p:blipFill>
          <a:blip r:embed="rId7" cstate="print"/>
          <a:srcRect/>
          <a:stretch>
            <a:fillRect/>
          </a:stretch>
        </p:blipFill>
        <p:spPr bwMode="auto">
          <a:xfrm>
            <a:off x="24841200" y="13677900"/>
            <a:ext cx="7467600" cy="5600700"/>
          </a:xfrm>
          <a:prstGeom prst="rect">
            <a:avLst/>
          </a:prstGeom>
          <a:noFill/>
          <a:ln w="76200">
            <a:solidFill>
              <a:schemeClr val="bg1"/>
            </a:solidFill>
            <a:round/>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0" cap="flat" cmpd="sng" algn="in">
          <a:noFill/>
          <a:prstDash val="solid"/>
          <a:round/>
          <a:headEnd type="none" w="med" len="med"/>
          <a:tailEnd type="none" w="med" len="med"/>
        </a:ln>
        <a:effectLst/>
        <a:scene3d>
          <a:camera prst="legacyPerspectiveBottomLeft"/>
          <a:lightRig rig="legacyFlat3" dir="t"/>
        </a:scene3d>
        <a:sp3d extrusionH="887400" prstMaterial="legacyMatte">
          <a:bevelT w="13500" h="13500" prst="angle"/>
          <a:bevelB w="13500" h="13500" prst="angle"/>
          <a:extrusionClr>
            <a:srgbClr val="99CCFF"/>
          </a:extrusionClr>
        </a:sp3d>
      </a:spPr>
      <a:bodyPr vert="horz" wrap="square" lIns="36195" tIns="36195" rIns="36195" bIns="36195" numCol="1" anchor="t" anchorCtr="0" compatLnSpc="1">
        <a:prstTxWarp prst="textNoShape">
          <a:avLst/>
        </a:prstTxWarp>
      </a:bodyPr>
      <a:lstStyle>
        <a:defPPr marL="0" marR="0" indent="0" algn="l" defTabSz="735013"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solidFill>
        <a:ln w="0" cap="flat" cmpd="sng" algn="in">
          <a:noFill/>
          <a:prstDash val="solid"/>
          <a:round/>
          <a:headEnd type="none" w="med" len="med"/>
          <a:tailEnd type="none" w="med" len="med"/>
        </a:ln>
        <a:effectLst/>
        <a:scene3d>
          <a:camera prst="legacyPerspectiveBottomLeft"/>
          <a:lightRig rig="legacyFlat3" dir="t"/>
        </a:scene3d>
        <a:sp3d extrusionH="887400" prstMaterial="legacyMatte">
          <a:bevelT w="13500" h="13500" prst="angle"/>
          <a:bevelB w="13500" h="13500" prst="angle"/>
          <a:extrusionClr>
            <a:srgbClr val="99CCFF"/>
          </a:extrusionClr>
        </a:sp3d>
      </a:spPr>
      <a:bodyPr vert="horz" wrap="square" lIns="36195" tIns="36195" rIns="36195" bIns="36195" numCol="1" anchor="t" anchorCtr="0" compatLnSpc="1">
        <a:prstTxWarp prst="textNoShape">
          <a:avLst/>
        </a:prstTxWarp>
      </a:bodyPr>
      <a:lstStyle>
        <a:defPPr marL="0" marR="0" indent="0" algn="l" defTabSz="735013"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3812</TotalTime>
  <Words>58</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 New Roman</vt:lpstr>
      <vt:lpstr>ＭＳ Ｐゴシック</vt:lpstr>
      <vt:lpstr>Arial</vt:lpstr>
      <vt:lpstr>Bookman</vt:lpstr>
      <vt:lpstr>Zapf Dingbats</vt:lpstr>
      <vt:lpstr>Default Design</vt:lpstr>
      <vt:lpstr>Civic Engagement in Action:  Enhancing Personal Care Services  for Senior Refugees  Alina Austin, Marissa Baker, Joei Beaman, Sarah Harris, Janina Harvell, Joanna Judd, Melody Keiser, RN, Kylie Nebeker, Heather Niehoff, Marianne Palaia, &amp; Kristal Richens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SSPA Computer Labs</cp:lastModifiedBy>
  <cp:revision>225</cp:revision>
  <cp:lastPrinted>2002-01-28T19:42:31Z</cp:lastPrinted>
  <dcterms:created xsi:type="dcterms:W3CDTF">2010-04-23T00:42:50Z</dcterms:created>
  <dcterms:modified xsi:type="dcterms:W3CDTF">2010-04-23T16:27:53Z</dcterms:modified>
</cp:coreProperties>
</file>