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0233600" cy="32918400"/>
  <p:notesSz cx="32099250" cy="385508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870" y="-90"/>
      </p:cViewPr>
      <p:guideLst>
        <p:guide orient="horz" pos="10368"/>
        <p:guide pos="126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09675" cy="192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3708" tIns="201854" rIns="403708" bIns="201854" numCol="1" anchor="t" anchorCtr="0" compatLnSpc="1">
            <a:prstTxWarp prst="textNoShape">
              <a:avLst/>
            </a:prstTxWarp>
          </a:bodyPr>
          <a:lstStyle>
            <a:lvl1pPr>
              <a:defRPr sz="5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2147" y="0"/>
            <a:ext cx="13909675" cy="192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3708" tIns="201854" rIns="403708" bIns="201854" numCol="1" anchor="t" anchorCtr="0" compatLnSpc="1">
            <a:prstTxWarp prst="textNoShape">
              <a:avLst/>
            </a:prstTxWarp>
          </a:bodyPr>
          <a:lstStyle>
            <a:lvl1pPr algn="r">
              <a:defRPr sz="5300">
                <a:latin typeface="Calibri" pitchFamily="34" charset="0"/>
              </a:defRPr>
            </a:lvl1pPr>
          </a:lstStyle>
          <a:p>
            <a:fld id="{429807B6-DD2C-4ADB-85D9-CFCBF5ED7498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15188" y="2890838"/>
            <a:ext cx="17668875" cy="14457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9925" y="18311654"/>
            <a:ext cx="25679400" cy="1734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3708" tIns="201854" rIns="403708" bIns="2018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6616617"/>
            <a:ext cx="13909675" cy="192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3708" tIns="201854" rIns="403708" bIns="201854" numCol="1" anchor="b" anchorCtr="0" compatLnSpc="1">
            <a:prstTxWarp prst="textNoShape">
              <a:avLst/>
            </a:prstTxWarp>
          </a:bodyPr>
          <a:lstStyle>
            <a:lvl1pPr>
              <a:defRPr sz="5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2147" y="36616617"/>
            <a:ext cx="13909675" cy="192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3708" tIns="201854" rIns="403708" bIns="201854" numCol="1" anchor="b" anchorCtr="0" compatLnSpc="1">
            <a:prstTxWarp prst="textNoShape">
              <a:avLst/>
            </a:prstTxWarp>
          </a:bodyPr>
          <a:lstStyle>
            <a:lvl1pPr algn="r">
              <a:defRPr sz="5300">
                <a:latin typeface="Calibri" pitchFamily="34" charset="0"/>
              </a:defRPr>
            </a:lvl1pPr>
          </a:lstStyle>
          <a:p>
            <a:fld id="{1D1876CB-66DE-4F41-9562-8B396CC96F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8C0E67-0FC6-4CDC-9F36-CFBA8651904C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65B10-9A64-4F76-AC4C-EB6A4FD9C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C77DB-F9AA-46F9-ACDD-2C497380C9B0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3B363-A3D1-4A04-A3E6-F175F0B49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251B-3C95-4294-9BDF-1B9386D055B0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00793-DE79-4D03-9B17-421869C2F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4BC0B-C81A-47BF-A076-458612D91354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DAF4A-17A7-4B40-B46D-9DCAE42052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B81C5-8F36-4F34-9C5D-66FF2BAD8B30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B900A5-E27E-4298-B20D-412EDA6213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33425-8165-4200-BEE8-02C1051B1F9A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D6B15-A723-48BE-AE1F-04E60B8625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E8624-C067-4C0E-9080-E6504084D191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A0495-19F8-4BAF-B3FF-77F48C6E71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149DF-C2AF-467D-8E29-5C612DB46DFE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958F3-18D1-40B5-9B73-C017BA5A2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8430C-822E-43E6-9495-AF984D4AEF00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E841B-1E1A-45C9-BD9B-6510FCEAF9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A4587-49AC-429E-A227-78BCEC4B3010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8CA223-B2BB-4109-AC90-77CF99E8B7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40FAF-0134-4746-BE05-E90D21DA309A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AC756-4757-46B1-BB93-F082B2E80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FF"/>
            </a:gs>
            <a:gs pos="49001">
              <a:srgbClr val="0000FF"/>
            </a:gs>
            <a:gs pos="100000">
              <a:srgbClr val="FF66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11363" y="1317625"/>
            <a:ext cx="362108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11363" y="7680325"/>
            <a:ext cx="36210875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8009" tIns="209004" rIns="418009" bIns="209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011363" y="30510163"/>
            <a:ext cx="93884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>
            <a:lvl1pPr defTabSz="4179888">
              <a:defRPr sz="5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CF5FCD0-6A39-48BD-AA0B-46DA70636543}" type="datetimeFigureOut">
              <a:rPr lang="en-US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3746163" y="30510163"/>
            <a:ext cx="127412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>
            <a:lvl1pPr algn="ctr" defTabSz="4179888">
              <a:defRPr sz="5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8833763" y="30510163"/>
            <a:ext cx="93884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>
            <a:lvl1pPr algn="r" defTabSz="4179888">
              <a:defRPr sz="5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1DE8B16-F949-4E7C-B77E-252D3A78A1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79888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6863" indent="-1566863" algn="l" defTabSz="4179888" rtl="0" fontAlgn="base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5663" indent="-1304925" algn="l" defTabSz="4179888" rtl="0" fontAlgn="base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463" indent="-1044575" algn="l" defTabSz="4179888" rtl="0" fontAlgn="base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0" indent="-1044575" algn="l" defTabSz="4179888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938" indent="-1046163" algn="l" defTabSz="4179888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70C0"/>
            </a:gs>
            <a:gs pos="51000">
              <a:schemeClr val="accent6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oise State University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524000"/>
            <a:ext cx="8047038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75200" y="1096963"/>
            <a:ext cx="91440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1498694" y="1097915"/>
            <a:ext cx="15349908" cy="3046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spc="300" dirty="0">
                <a:ln w="1143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FFFF00"/>
                    </a:gs>
                    <a:gs pos="75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Civic Engagement in Action: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spc="300" dirty="0">
                <a:ln w="1143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FFFF00"/>
                    </a:gs>
                    <a:gs pos="75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Kendall’s </a:t>
            </a:r>
            <a:r>
              <a:rPr lang="en-US" sz="9600" b="1" spc="300" dirty="0" smtClean="0">
                <a:ln w="1143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FFFF00"/>
                    </a:gs>
                    <a:gs pos="75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Cup holder</a:t>
            </a:r>
            <a:endParaRPr lang="en-US" sz="9600" b="1" spc="300" dirty="0">
              <a:ln w="11430" cmpd="sng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rgbClr val="FFFF00"/>
                  </a:gs>
                  <a:gs pos="75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259300" y="5121275"/>
            <a:ext cx="10394950" cy="3790950"/>
          </a:xfrm>
          <a:prstGeom prst="rect">
            <a:avLst/>
          </a:prstGeom>
          <a:noFill/>
          <a:ln w="19050">
            <a:solidFill>
              <a:srgbClr val="953735"/>
            </a:solidFill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5500" b="1">
                <a:latin typeface="Calibri" pitchFamily="34" charset="0"/>
              </a:rPr>
              <a:t>Intro to Engineering – Spring 2010</a:t>
            </a:r>
          </a:p>
          <a:p>
            <a:pPr defTabSz="4179888"/>
            <a:r>
              <a:rPr lang="en-US" sz="5500" b="1">
                <a:latin typeface="Calibri" pitchFamily="34" charset="0"/>
              </a:rPr>
              <a:t>Client:</a:t>
            </a:r>
            <a:r>
              <a:rPr lang="en-US" sz="5500">
                <a:latin typeface="Calibri" pitchFamily="34" charset="0"/>
              </a:rPr>
              <a:t> Kendall</a:t>
            </a:r>
          </a:p>
          <a:p>
            <a:pPr defTabSz="4179888"/>
            <a:r>
              <a:rPr lang="en-US" sz="5500" b="1">
                <a:latin typeface="Calibri" pitchFamily="34" charset="0"/>
              </a:rPr>
              <a:t>Instructor: </a:t>
            </a:r>
            <a:r>
              <a:rPr lang="en-US" sz="5500">
                <a:latin typeface="Calibri" pitchFamily="34" charset="0"/>
              </a:rPr>
              <a:t>Bill Brudenell</a:t>
            </a:r>
          </a:p>
        </p:txBody>
      </p:sp>
      <p:pic>
        <p:nvPicPr>
          <p:cNvPr id="13318" name="Picture 7" descr="kendall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41438" y="5486400"/>
            <a:ext cx="7558087" cy="1097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Box 11"/>
          <p:cNvSpPr txBox="1">
            <a:spLocks noChangeArrowheads="1"/>
          </p:cNvSpPr>
          <p:nvPr/>
        </p:nvSpPr>
        <p:spPr bwMode="auto">
          <a:xfrm>
            <a:off x="9575800" y="4754563"/>
            <a:ext cx="7416800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algn="ctr" defTabSz="4179888"/>
            <a:r>
              <a:rPr lang="en-US" sz="6400" b="1">
                <a:latin typeface="Calibri" pitchFamily="34" charset="0"/>
              </a:rPr>
              <a:t>Created by:</a:t>
            </a:r>
          </a:p>
          <a:p>
            <a:pPr algn="ctr" defTabSz="4179888"/>
            <a:r>
              <a:rPr lang="en-US" sz="6400">
                <a:latin typeface="Calibri" pitchFamily="34" charset="0"/>
              </a:rPr>
              <a:t>Dan Leavitt</a:t>
            </a:r>
          </a:p>
          <a:p>
            <a:pPr algn="ctr" defTabSz="4179888"/>
            <a:r>
              <a:rPr lang="en-US" sz="6400">
                <a:latin typeface="Calibri" pitchFamily="34" charset="0"/>
              </a:rPr>
              <a:t>Josh Mann</a:t>
            </a:r>
          </a:p>
          <a:p>
            <a:pPr algn="ctr" defTabSz="4179888"/>
            <a:r>
              <a:rPr lang="en-US" sz="6400">
                <a:latin typeface="Calibri" pitchFamily="34" charset="0"/>
              </a:rPr>
              <a:t>Ian Van Tassel Corbin Vanleeuwen</a:t>
            </a:r>
          </a:p>
        </p:txBody>
      </p:sp>
      <p:sp>
        <p:nvSpPr>
          <p:cNvPr id="13320" name="AutoShape 15" descr="https://mail.google.com/a/u.boisestate.edu/?attid=0.1&amp;disp=emb&amp;view=att&amp;th=12846056baad3d1a"/>
          <p:cNvSpPr>
            <a:spLocks noChangeAspect="1" noChangeArrowheads="1"/>
          </p:cNvSpPr>
          <p:nvPr/>
        </p:nvSpPr>
        <p:spPr bwMode="auto">
          <a:xfrm>
            <a:off x="279400" y="-655638"/>
            <a:ext cx="1341438" cy="1463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8009" tIns="209004" rIns="418009" bIns="209004"/>
          <a:lstStyle/>
          <a:p>
            <a:pPr defTabSz="4179888"/>
            <a:endParaRPr lang="en-US">
              <a:latin typeface="Calibri" pitchFamily="34" charset="0"/>
            </a:endParaRPr>
          </a:p>
        </p:txBody>
      </p:sp>
      <p:pic>
        <p:nvPicPr>
          <p:cNvPr id="13321" name="Picture 17" descr="https://mail.google.com/a/u.boisestate.edu/?attid=0.1&amp;disp=emb&amp;view=att&amp;th=12846056baad3d1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11363" y="19019838"/>
            <a:ext cx="13990637" cy="1139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2" name="TextBox 19"/>
          <p:cNvSpPr txBox="1">
            <a:spLocks noChangeArrowheads="1"/>
          </p:cNvSpPr>
          <p:nvPr/>
        </p:nvSpPr>
        <p:spPr bwMode="auto">
          <a:xfrm>
            <a:off x="4038600" y="30632400"/>
            <a:ext cx="107442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5500">
                <a:latin typeface="Calibri" pitchFamily="34" charset="0"/>
              </a:rPr>
              <a:t>Final product before mounting</a:t>
            </a:r>
          </a:p>
        </p:txBody>
      </p:sp>
      <p:sp>
        <p:nvSpPr>
          <p:cNvPr id="13323" name="TextBox 20"/>
          <p:cNvSpPr txBox="1">
            <a:spLocks noChangeArrowheads="1"/>
          </p:cNvSpPr>
          <p:nvPr/>
        </p:nvSpPr>
        <p:spPr bwMode="auto">
          <a:xfrm>
            <a:off x="2682875" y="16595725"/>
            <a:ext cx="55467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5500">
                <a:latin typeface="Calibri" pitchFamily="34" charset="0"/>
              </a:rPr>
              <a:t>This is Kendall</a:t>
            </a:r>
          </a:p>
        </p:txBody>
      </p:sp>
      <p:pic>
        <p:nvPicPr>
          <p:cNvPr id="13324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40238" y="6218238"/>
            <a:ext cx="8108950" cy="804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318625" y="10972800"/>
            <a:ext cx="7710488" cy="7296150"/>
          </a:xfrm>
          <a:prstGeom prst="rect">
            <a:avLst/>
          </a:prstGeom>
          <a:noFill/>
          <a:ln w="19050">
            <a:solidFill>
              <a:srgbClr val="953735"/>
            </a:solidFill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5000" b="1">
                <a:latin typeface="Calibri" pitchFamily="34" charset="0"/>
              </a:rPr>
              <a:t>Problem Statement:</a:t>
            </a:r>
          </a:p>
          <a:p>
            <a:pPr defTabSz="4179888"/>
            <a:r>
              <a:rPr lang="en-US" sz="5000">
                <a:latin typeface="Calibri" pitchFamily="34" charset="0"/>
              </a:rPr>
              <a:t>Kendall uses both of her hands to operate her manual wheelchair.  She would like to have a way to hold a drink and still allow her to use both hands to operate her wheelchair.</a:t>
            </a:r>
            <a:endParaRPr lang="en-US" sz="6400">
              <a:latin typeface="Calibri" pitchFamily="34" charset="0"/>
            </a:endParaRPr>
          </a:p>
        </p:txBody>
      </p:sp>
      <p:graphicFrame>
        <p:nvGraphicFramePr>
          <p:cNvPr id="13367" name="Group 55"/>
          <p:cNvGraphicFramePr>
            <a:graphicFrameLocks noGrp="1"/>
          </p:cNvGraphicFramePr>
          <p:nvPr/>
        </p:nvGraphicFramePr>
        <p:xfrm>
          <a:off x="28833763" y="17191038"/>
          <a:ext cx="9723437" cy="14930311"/>
        </p:xfrm>
        <a:graphic>
          <a:graphicData uri="http://schemas.openxmlformats.org/drawingml/2006/table">
            <a:tbl>
              <a:tblPr/>
              <a:tblGrid>
                <a:gridCol w="3017837"/>
                <a:gridCol w="2011363"/>
                <a:gridCol w="2479675"/>
                <a:gridCol w="2214562"/>
              </a:tblGrid>
              <a:tr h="1050925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Function/Design Options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Option A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Option B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Option C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2538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Hold drink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Build a cup holder out of scratch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Purchase a pre build unit and construct an attachment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Purchase the entire rig and attach to wheel chair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Storable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Using an actuator to lower cup holder out of the way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Using a joint mechanism to fold cup holder to the side of chair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Swivel joint to swing cup holder our of the way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Removable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Using wing nuts to attach cup holder to bottom of chair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Using a spring loaded clamp to attach cup holder to bottom of chair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Plastic knob 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Absorbs vibration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Rubber on mounts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flexible connecting rod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loose fitting ball joint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Location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On the right side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Interference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Bend support out of the way of hands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place cup holder more forward on chair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98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Have cup holder extend over shoulder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7491" marR="28749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3" name="TextBox 25"/>
          <p:cNvSpPr txBox="1">
            <a:spLocks noChangeArrowheads="1"/>
          </p:cNvSpPr>
          <p:nvPr/>
        </p:nvSpPr>
        <p:spPr bwMode="auto">
          <a:xfrm>
            <a:off x="29168725" y="14265275"/>
            <a:ext cx="99218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4600">
                <a:latin typeface="Calibri" pitchFamily="34" charset="0"/>
              </a:rPr>
              <a:t>Rough sketch of prospective outcome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7433925" y="8778875"/>
            <a:ext cx="10058400" cy="20856575"/>
          </a:xfrm>
          <a:prstGeom prst="rect">
            <a:avLst/>
          </a:prstGeom>
          <a:noFill/>
          <a:ln w="19050">
            <a:solidFill>
              <a:srgbClr val="953735"/>
            </a:solidFill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5000" b="1">
                <a:latin typeface="Calibri" pitchFamily="34" charset="0"/>
              </a:rPr>
              <a:t>Steps of the Engineering Process:</a:t>
            </a:r>
          </a:p>
          <a:p>
            <a:pPr defTabSz="4179888"/>
            <a:r>
              <a:rPr lang="en-US" sz="5000">
                <a:latin typeface="Calibri" pitchFamily="34" charset="0"/>
              </a:rPr>
              <a:t>1. Problem Definition</a:t>
            </a:r>
          </a:p>
          <a:p>
            <a:pPr defTabSz="4179888"/>
            <a:r>
              <a:rPr lang="en-US" sz="4600">
                <a:latin typeface="Calibri" pitchFamily="34" charset="0"/>
              </a:rPr>
              <a:t>     - Using the problem statement provided by Carol, and the information Kendall provided us via  interviews, we developed the detailed problem statement at the right.</a:t>
            </a:r>
          </a:p>
          <a:p>
            <a:pPr defTabSz="4179888"/>
            <a:r>
              <a:rPr lang="en-US" sz="5000">
                <a:latin typeface="Calibri" pitchFamily="34" charset="0"/>
              </a:rPr>
              <a:t>2. Concept Design</a:t>
            </a:r>
          </a:p>
          <a:p>
            <a:pPr defTabSz="4179888"/>
            <a:r>
              <a:rPr lang="en-US" sz="5500">
                <a:latin typeface="Calibri" pitchFamily="34" charset="0"/>
              </a:rPr>
              <a:t>    </a:t>
            </a:r>
            <a:r>
              <a:rPr lang="en-US" sz="4600">
                <a:latin typeface="Calibri" pitchFamily="34" charset="0"/>
              </a:rPr>
              <a:t>- We developed sketches of what we thought our different ideas would amount to and selected the best design using the best option for each function.</a:t>
            </a:r>
            <a:endParaRPr lang="en-US" sz="5500">
              <a:latin typeface="Calibri" pitchFamily="34" charset="0"/>
            </a:endParaRPr>
          </a:p>
          <a:p>
            <a:pPr defTabSz="4179888"/>
            <a:r>
              <a:rPr lang="en-US" sz="5000">
                <a:latin typeface="Calibri" pitchFamily="34" charset="0"/>
              </a:rPr>
              <a:t>3. Proof of Concept</a:t>
            </a:r>
          </a:p>
          <a:p>
            <a:pPr defTabSz="4179888"/>
            <a:r>
              <a:rPr lang="en-US" sz="4600">
                <a:latin typeface="Calibri" pitchFamily="34" charset="0"/>
              </a:rPr>
              <a:t>     - We developed a working model of the design we selected, we had an exemplar actuator and a wire-frame cupholder.</a:t>
            </a:r>
          </a:p>
          <a:p>
            <a:pPr defTabSz="4179888"/>
            <a:r>
              <a:rPr lang="en-US" sz="5000">
                <a:latin typeface="Calibri" pitchFamily="34" charset="0"/>
              </a:rPr>
              <a:t>4. Detailed Design</a:t>
            </a:r>
          </a:p>
          <a:p>
            <a:pPr defTabSz="4179888"/>
            <a:r>
              <a:rPr lang="en-US" sz="5500">
                <a:latin typeface="Calibri" pitchFamily="34" charset="0"/>
              </a:rPr>
              <a:t>    </a:t>
            </a:r>
            <a:r>
              <a:rPr lang="en-US" sz="4600">
                <a:latin typeface="Calibri" pitchFamily="34" charset="0"/>
              </a:rPr>
              <a:t> - We went into how we would put our concept to work and found the parts we needed and had them ordered.</a:t>
            </a:r>
            <a:endParaRPr lang="en-US" sz="5500">
              <a:latin typeface="Calibri" pitchFamily="34" charset="0"/>
            </a:endParaRPr>
          </a:p>
          <a:p>
            <a:pPr defTabSz="4179888"/>
            <a:r>
              <a:rPr lang="en-US" sz="5000">
                <a:latin typeface="Calibri" pitchFamily="34" charset="0"/>
              </a:rPr>
              <a:t>5. Fabrication</a:t>
            </a:r>
          </a:p>
          <a:p>
            <a:pPr defTabSz="4179888"/>
            <a:r>
              <a:rPr lang="en-US" sz="5500">
                <a:latin typeface="Calibri" pitchFamily="34" charset="0"/>
              </a:rPr>
              <a:t>    </a:t>
            </a:r>
            <a:r>
              <a:rPr lang="en-US" sz="4600">
                <a:latin typeface="Calibri" pitchFamily="34" charset="0"/>
              </a:rPr>
              <a:t> - We assembled the parts and attached them to Kendall’s wheelchair such that she could activate the actuator easily.</a:t>
            </a:r>
            <a:endParaRPr lang="en-US" sz="5500">
              <a:latin typeface="Calibri" pitchFamily="34" charset="0"/>
            </a:endParaRP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29565600" y="15849600"/>
            <a:ext cx="8382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8009" tIns="209004" rIns="418009" bIns="209004">
            <a:spAutoFit/>
          </a:bodyPr>
          <a:lstStyle/>
          <a:p>
            <a:pPr defTabSz="4179888"/>
            <a:r>
              <a:rPr lang="en-US" sz="5000" b="1">
                <a:latin typeface="Calibri" pitchFamily="34" charset="0"/>
              </a:rPr>
              <a:t>Detailed Problem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374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Boise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ianvantassel</dc:creator>
  <cp:lastModifiedBy>DianeSmith1</cp:lastModifiedBy>
  <cp:revision>13</cp:revision>
  <dcterms:created xsi:type="dcterms:W3CDTF">2010-04-28T20:14:14Z</dcterms:created>
  <dcterms:modified xsi:type="dcterms:W3CDTF">2010-04-30T21:10:41Z</dcterms:modified>
</cp:coreProperties>
</file>