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61" r:id="rId2"/>
  </p:sldIdLst>
  <p:sldSz cx="40233600" cy="32918400"/>
  <p:notesSz cx="6858000" cy="9080500"/>
  <p:defaultTextStyle>
    <a:defPPr>
      <a:defRPr lang="en-US"/>
    </a:defPPr>
    <a:lvl1pPr algn="l" rtl="0" fontAlgn="base">
      <a:spcBef>
        <a:spcPct val="0"/>
      </a:spcBef>
      <a:spcAft>
        <a:spcPct val="0"/>
      </a:spcAft>
      <a:defRPr sz="4800" kern="1200">
        <a:solidFill>
          <a:schemeClr val="tx1"/>
        </a:solidFill>
        <a:latin typeface="Times New Roman" pitchFamily="18" charset="0"/>
        <a:ea typeface="+mn-ea"/>
        <a:cs typeface="+mn-cs"/>
      </a:defRPr>
    </a:lvl1pPr>
    <a:lvl2pPr marL="457200" algn="l" rtl="0" fontAlgn="base">
      <a:spcBef>
        <a:spcPct val="0"/>
      </a:spcBef>
      <a:spcAft>
        <a:spcPct val="0"/>
      </a:spcAft>
      <a:defRPr sz="4800" kern="1200">
        <a:solidFill>
          <a:schemeClr val="tx1"/>
        </a:solidFill>
        <a:latin typeface="Times New Roman" pitchFamily="18" charset="0"/>
        <a:ea typeface="+mn-ea"/>
        <a:cs typeface="+mn-cs"/>
      </a:defRPr>
    </a:lvl2pPr>
    <a:lvl3pPr marL="914400" algn="l" rtl="0" fontAlgn="base">
      <a:spcBef>
        <a:spcPct val="0"/>
      </a:spcBef>
      <a:spcAft>
        <a:spcPct val="0"/>
      </a:spcAft>
      <a:defRPr sz="4800" kern="1200">
        <a:solidFill>
          <a:schemeClr val="tx1"/>
        </a:solidFill>
        <a:latin typeface="Times New Roman" pitchFamily="18" charset="0"/>
        <a:ea typeface="+mn-ea"/>
        <a:cs typeface="+mn-cs"/>
      </a:defRPr>
    </a:lvl3pPr>
    <a:lvl4pPr marL="1371600" algn="l" rtl="0" fontAlgn="base">
      <a:spcBef>
        <a:spcPct val="0"/>
      </a:spcBef>
      <a:spcAft>
        <a:spcPct val="0"/>
      </a:spcAft>
      <a:defRPr sz="4800" kern="1200">
        <a:solidFill>
          <a:schemeClr val="tx1"/>
        </a:solidFill>
        <a:latin typeface="Times New Roman" pitchFamily="18" charset="0"/>
        <a:ea typeface="+mn-ea"/>
        <a:cs typeface="+mn-cs"/>
      </a:defRPr>
    </a:lvl4pPr>
    <a:lvl5pPr marL="1828800" algn="l" rtl="0" fontAlgn="base">
      <a:spcBef>
        <a:spcPct val="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a:srgbClr val="000000"/>
    <a:srgbClr val="FF3300"/>
    <a:srgbClr val="CCECFF"/>
    <a:srgbClr val="003200"/>
    <a:srgbClr val="E3F3D1"/>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28" autoAdjust="0"/>
  </p:normalViewPr>
  <p:slideViewPr>
    <p:cSldViewPr>
      <p:cViewPr>
        <p:scale>
          <a:sx n="20" d="100"/>
          <a:sy n="20" d="100"/>
        </p:scale>
        <p:origin x="-1314" y="-414"/>
      </p:cViewPr>
      <p:guideLst>
        <p:guide orient="horz" pos="10368"/>
        <p:guide pos="1267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defTabSz="936625">
              <a:defRPr sz="1200"/>
            </a:lvl1pPr>
          </a:lstStyle>
          <a:p>
            <a:pPr>
              <a:defRPr/>
            </a:pPr>
            <a:endParaRPr lang="en-US"/>
          </a:p>
        </p:txBody>
      </p:sp>
      <p:sp>
        <p:nvSpPr>
          <p:cNvPr id="153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algn="r" defTabSz="936625">
              <a:defRPr sz="1200"/>
            </a:lvl1pPr>
          </a:lstStyle>
          <a:p>
            <a:pPr>
              <a:defRPr/>
            </a:pPr>
            <a:endParaRPr lang="en-US"/>
          </a:p>
        </p:txBody>
      </p:sp>
      <p:sp>
        <p:nvSpPr>
          <p:cNvPr id="15364"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defTabSz="936625">
              <a:defRPr sz="1200"/>
            </a:lvl1pPr>
          </a:lstStyle>
          <a:p>
            <a:pPr>
              <a:defRPr/>
            </a:pPr>
            <a:endParaRPr lang="en-US"/>
          </a:p>
        </p:txBody>
      </p:sp>
      <p:sp>
        <p:nvSpPr>
          <p:cNvPr id="15365"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algn="r" defTabSz="936625">
              <a:defRPr sz="1200"/>
            </a:lvl1pPr>
          </a:lstStyle>
          <a:p>
            <a:pPr>
              <a:defRPr/>
            </a:pPr>
            <a:fld id="{D3F0177E-D248-4345-89C7-8958C0A8B37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defTabSz="171450">
              <a:defRPr sz="200"/>
            </a:lvl1pPr>
          </a:lstStyle>
          <a:p>
            <a:pPr>
              <a:defRPr/>
            </a:pPr>
            <a:endParaRPr lang="en-US"/>
          </a:p>
        </p:txBody>
      </p:sp>
      <p:sp>
        <p:nvSpPr>
          <p:cNvPr id="20483" name="Rectangle 3"/>
          <p:cNvSpPr>
            <a:spLocks noGrp="1" noChangeArrowheads="1"/>
          </p:cNvSpPr>
          <p:nvPr>
            <p:ph type="dt" idx="1"/>
          </p:nvPr>
        </p:nvSpPr>
        <p:spPr bwMode="auto">
          <a:xfrm>
            <a:off x="3883025"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algn="r" defTabSz="171450">
              <a:defRPr sz="200"/>
            </a:lvl1pPr>
          </a:lstStyle>
          <a:p>
            <a:pPr>
              <a:defRPr/>
            </a:pPr>
            <a:endParaRPr lang="en-US"/>
          </a:p>
        </p:txBody>
      </p:sp>
      <p:sp>
        <p:nvSpPr>
          <p:cNvPr id="3076" name="Rectangle 4"/>
          <p:cNvSpPr>
            <a:spLocks noChangeArrowheads="1" noTextEdit="1"/>
          </p:cNvSpPr>
          <p:nvPr>
            <p:ph type="sldImg" idx="2"/>
          </p:nvPr>
        </p:nvSpPr>
        <p:spPr bwMode="auto">
          <a:xfrm>
            <a:off x="1350963" y="679450"/>
            <a:ext cx="4160837" cy="34036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8050" y="4318000"/>
            <a:ext cx="5041900" cy="4083050"/>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defTabSz="171450">
              <a:defRPr sz="200"/>
            </a:lvl1pPr>
          </a:lstStyle>
          <a:p>
            <a:pPr>
              <a:defRPr/>
            </a:pPr>
            <a:endParaRPr lang="en-US"/>
          </a:p>
        </p:txBody>
      </p:sp>
      <p:sp>
        <p:nvSpPr>
          <p:cNvPr id="20487" name="Rectangle 7"/>
          <p:cNvSpPr>
            <a:spLocks noGrp="1" noChangeArrowheads="1"/>
          </p:cNvSpPr>
          <p:nvPr>
            <p:ph type="sldNum" sz="quarter" idx="5"/>
          </p:nvPr>
        </p:nvSpPr>
        <p:spPr bwMode="auto">
          <a:xfrm>
            <a:off x="3883025"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algn="r" defTabSz="171450">
              <a:defRPr sz="200"/>
            </a:lvl1pPr>
          </a:lstStyle>
          <a:p>
            <a:pPr>
              <a:defRPr/>
            </a:pPr>
            <a:fld id="{2BB7CB55-612A-4B34-8B62-BBB790C9A32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C284B66-541D-4B35-8179-7F66F33A1AB0}" type="slidenum">
              <a:rPr lang="en-US" smtClean="0"/>
              <a:pPr/>
              <a:t>1</a:t>
            </a:fld>
            <a:endParaRPr lang="en-US" smtClean="0"/>
          </a:p>
        </p:txBody>
      </p:sp>
      <p:sp>
        <p:nvSpPr>
          <p:cNvPr id="4099" name="Rectangle 2"/>
          <p:cNvSpPr>
            <a:spLocks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9EF9E-DBE7-4797-8989-0063ED0F97A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D0A40-70AB-4461-A706-89AE522DBD5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317625"/>
            <a:ext cx="90519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317625"/>
            <a:ext cx="270065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3D380-ECAE-4584-9541-4EB3CBE161D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11363" y="7680325"/>
            <a:ext cx="36210875" cy="21724938"/>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07019-FD19-4567-83FB-AF61FF8096A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556DA-36CF-4438-9B34-159D3964EA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667B7-8F09-468C-B1C1-E9606D63660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680325"/>
            <a:ext cx="180292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680325"/>
            <a:ext cx="180292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0C53F4-F2DF-4F1F-9988-2A0F079C427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81D7BB-2764-4438-B739-FBFF4E8E6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7A15B6-5CDE-4B4E-B1B3-C931155E01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520A53-C7D2-46C1-AC97-FB3CCA76721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0FC660-BA4E-498C-9433-B39F50372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6EC1C1-AE87-41F4-B617-E60CEF74CC1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317625"/>
            <a:ext cx="36210875" cy="5486400"/>
          </a:xfrm>
          <a:prstGeom prst="rect">
            <a:avLst/>
          </a:prstGeom>
          <a:noFill/>
          <a:ln w="9525">
            <a:noFill/>
            <a:miter lim="800000"/>
            <a:headEnd/>
            <a:tailEnd/>
          </a:ln>
        </p:spPr>
        <p:txBody>
          <a:bodyPr vert="horz" wrap="square" lIns="417913" tIns="208954" rIns="417913" bIns="20895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1363" y="7680325"/>
            <a:ext cx="36210875" cy="21724938"/>
          </a:xfrm>
          <a:prstGeom prst="rect">
            <a:avLst/>
          </a:prstGeom>
          <a:noFill/>
          <a:ln w="9525">
            <a:noFill/>
            <a:miter lim="800000"/>
            <a:headEnd/>
            <a:tailEnd/>
          </a:ln>
        </p:spPr>
        <p:txBody>
          <a:bodyPr vert="horz" wrap="square" lIns="417913" tIns="208954" rIns="417913" bIns="2089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20113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defRPr sz="6400">
                <a:latin typeface="Arial" charset="0"/>
              </a:defRPr>
            </a:lvl1pPr>
          </a:lstStyle>
          <a:p>
            <a:pPr>
              <a:defRPr/>
            </a:pPr>
            <a:endParaRPr lang="en-US"/>
          </a:p>
        </p:txBody>
      </p:sp>
      <p:sp>
        <p:nvSpPr>
          <p:cNvPr id="53253" name="Rectangle 5"/>
          <p:cNvSpPr>
            <a:spLocks noGrp="1" noChangeArrowheads="1"/>
          </p:cNvSpPr>
          <p:nvPr>
            <p:ph type="ftr" sz="quarter" idx="3"/>
          </p:nvPr>
        </p:nvSpPr>
        <p:spPr bwMode="auto">
          <a:xfrm>
            <a:off x="13746163" y="29976763"/>
            <a:ext cx="127412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ctr">
              <a:defRPr sz="6400">
                <a:latin typeface="Arial" charset="0"/>
              </a:defRPr>
            </a:lvl1pPr>
          </a:lstStyle>
          <a:p>
            <a:pPr>
              <a:defRPr/>
            </a:pPr>
            <a:endParaRPr lang="en-US"/>
          </a:p>
        </p:txBody>
      </p:sp>
      <p:sp>
        <p:nvSpPr>
          <p:cNvPr id="53254" name="Rectangle 6"/>
          <p:cNvSpPr>
            <a:spLocks noGrp="1" noChangeArrowheads="1"/>
          </p:cNvSpPr>
          <p:nvPr>
            <p:ph type="sldNum" sz="quarter" idx="4"/>
          </p:nvPr>
        </p:nvSpPr>
        <p:spPr bwMode="auto">
          <a:xfrm>
            <a:off x="288337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r">
              <a:defRPr sz="6400">
                <a:latin typeface="Arial" charset="0"/>
              </a:defRPr>
            </a:lvl1pPr>
          </a:lstStyle>
          <a:p>
            <a:pPr>
              <a:defRPr/>
            </a:pPr>
            <a:fld id="{857D16C8-6044-4C30-8A52-3EECA89BAD6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defTabSz="4179888" rtl="0" eaLnBrk="0" fontAlgn="base" hangingPunct="0">
        <a:spcBef>
          <a:spcPct val="0"/>
        </a:spcBef>
        <a:spcAft>
          <a:spcPct val="0"/>
        </a:spcAft>
        <a:defRPr sz="20100">
          <a:solidFill>
            <a:schemeClr val="tx2"/>
          </a:solidFill>
          <a:latin typeface="+mj-lt"/>
          <a:ea typeface="+mj-ea"/>
          <a:cs typeface="+mj-cs"/>
        </a:defRPr>
      </a:lvl1pPr>
      <a:lvl2pPr algn="ctr" defTabSz="4179888" rtl="0" eaLnBrk="0" fontAlgn="base" hangingPunct="0">
        <a:spcBef>
          <a:spcPct val="0"/>
        </a:spcBef>
        <a:spcAft>
          <a:spcPct val="0"/>
        </a:spcAft>
        <a:defRPr sz="20100">
          <a:solidFill>
            <a:schemeClr val="tx2"/>
          </a:solidFill>
          <a:latin typeface="Arial" charset="0"/>
        </a:defRPr>
      </a:lvl2pPr>
      <a:lvl3pPr algn="ctr" defTabSz="4179888" rtl="0" eaLnBrk="0" fontAlgn="base" hangingPunct="0">
        <a:spcBef>
          <a:spcPct val="0"/>
        </a:spcBef>
        <a:spcAft>
          <a:spcPct val="0"/>
        </a:spcAft>
        <a:defRPr sz="20100">
          <a:solidFill>
            <a:schemeClr val="tx2"/>
          </a:solidFill>
          <a:latin typeface="Arial" charset="0"/>
        </a:defRPr>
      </a:lvl3pPr>
      <a:lvl4pPr algn="ctr" defTabSz="4179888" rtl="0" eaLnBrk="0" fontAlgn="base" hangingPunct="0">
        <a:spcBef>
          <a:spcPct val="0"/>
        </a:spcBef>
        <a:spcAft>
          <a:spcPct val="0"/>
        </a:spcAft>
        <a:defRPr sz="20100">
          <a:solidFill>
            <a:schemeClr val="tx2"/>
          </a:solidFill>
          <a:latin typeface="Arial" charset="0"/>
        </a:defRPr>
      </a:lvl4pPr>
      <a:lvl5pPr algn="ctr" defTabSz="4179888" rtl="0" eaLnBrk="0" fontAlgn="base" hangingPunct="0">
        <a:spcBef>
          <a:spcPct val="0"/>
        </a:spcBef>
        <a:spcAft>
          <a:spcPct val="0"/>
        </a:spcAft>
        <a:defRPr sz="20100">
          <a:solidFill>
            <a:schemeClr val="tx2"/>
          </a:solidFill>
          <a:latin typeface="Arial"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n-ea"/>
          <a:cs typeface="+mn-cs"/>
        </a:defRPr>
      </a:lvl1pPr>
      <a:lvl2pPr marL="3395663" indent="-1304925" algn="l" defTabSz="4179888" rtl="0" eaLnBrk="0" fontAlgn="base" hangingPunct="0">
        <a:spcBef>
          <a:spcPct val="20000"/>
        </a:spcBef>
        <a:spcAft>
          <a:spcPct val="0"/>
        </a:spcAft>
        <a:buChar char="–"/>
        <a:defRPr sz="12800">
          <a:solidFill>
            <a:schemeClr val="tx1"/>
          </a:solidFill>
          <a:latin typeface="+mn-lt"/>
        </a:defRPr>
      </a:lvl2pPr>
      <a:lvl3pPr marL="5224463" indent="-1044575" algn="l" defTabSz="4179888" rtl="0" eaLnBrk="0" fontAlgn="base" hangingPunct="0">
        <a:spcBef>
          <a:spcPct val="20000"/>
        </a:spcBef>
        <a:spcAft>
          <a:spcPct val="0"/>
        </a:spcAft>
        <a:buChar char="•"/>
        <a:defRPr sz="11000">
          <a:solidFill>
            <a:schemeClr val="tx1"/>
          </a:solidFill>
          <a:latin typeface="+mn-lt"/>
        </a:defRPr>
      </a:lvl3pPr>
      <a:lvl4pPr marL="7315200" indent="-1044575" algn="l" defTabSz="4179888" rtl="0" eaLnBrk="0" fontAlgn="base" hangingPunct="0">
        <a:spcBef>
          <a:spcPct val="20000"/>
        </a:spcBef>
        <a:spcAft>
          <a:spcPct val="0"/>
        </a:spcAft>
        <a:buChar char="–"/>
        <a:defRPr sz="9100">
          <a:solidFill>
            <a:schemeClr val="tx1"/>
          </a:solidFill>
          <a:latin typeface="+mn-lt"/>
        </a:defRPr>
      </a:lvl4pPr>
      <a:lvl5pPr marL="9405938" indent="-1046163" algn="l" defTabSz="4179888" rtl="0" eaLnBrk="0" fontAlgn="base" hangingPunct="0">
        <a:spcBef>
          <a:spcPct val="20000"/>
        </a:spcBef>
        <a:spcAft>
          <a:spcPct val="0"/>
        </a:spcAft>
        <a:buChar char="»"/>
        <a:defRPr sz="9100">
          <a:solidFill>
            <a:schemeClr val="tx1"/>
          </a:solidFill>
          <a:latin typeface="+mn-lt"/>
        </a:defRPr>
      </a:lvl5pPr>
      <a:lvl6pPr marL="9863138" indent="-1046163" algn="l" defTabSz="4179888" rtl="0" fontAlgn="base">
        <a:spcBef>
          <a:spcPct val="20000"/>
        </a:spcBef>
        <a:spcAft>
          <a:spcPct val="0"/>
        </a:spcAft>
        <a:buChar char="»"/>
        <a:defRPr sz="9100">
          <a:solidFill>
            <a:schemeClr val="tx1"/>
          </a:solidFill>
          <a:latin typeface="+mn-lt"/>
        </a:defRPr>
      </a:lvl6pPr>
      <a:lvl7pPr marL="10320338" indent="-1046163" algn="l" defTabSz="4179888" rtl="0" fontAlgn="base">
        <a:spcBef>
          <a:spcPct val="20000"/>
        </a:spcBef>
        <a:spcAft>
          <a:spcPct val="0"/>
        </a:spcAft>
        <a:buChar char="»"/>
        <a:defRPr sz="9100">
          <a:solidFill>
            <a:schemeClr val="tx1"/>
          </a:solidFill>
          <a:latin typeface="+mn-lt"/>
        </a:defRPr>
      </a:lvl7pPr>
      <a:lvl8pPr marL="10777538" indent="-1046163" algn="l" defTabSz="4179888" rtl="0" fontAlgn="base">
        <a:spcBef>
          <a:spcPct val="20000"/>
        </a:spcBef>
        <a:spcAft>
          <a:spcPct val="0"/>
        </a:spcAft>
        <a:buChar char="»"/>
        <a:defRPr sz="9100">
          <a:solidFill>
            <a:schemeClr val="tx1"/>
          </a:solidFill>
          <a:latin typeface="+mn-lt"/>
        </a:defRPr>
      </a:lvl8pPr>
      <a:lvl9pPr marL="11234738" indent="-1046163"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000" b="-1000"/>
          </a:stretch>
        </a:blipFill>
        <a:effectLst/>
      </p:bgPr>
    </p:bg>
    <p:spTree>
      <p:nvGrpSpPr>
        <p:cNvPr id="1" name=""/>
        <p:cNvGrpSpPr/>
        <p:nvPr/>
      </p:nvGrpSpPr>
      <p:grpSpPr>
        <a:xfrm>
          <a:off x="0" y="0"/>
          <a:ext cx="0" cy="0"/>
          <a:chOff x="0" y="0"/>
          <a:chExt cx="0" cy="0"/>
        </a:xfrm>
      </p:grpSpPr>
      <p:pic>
        <p:nvPicPr>
          <p:cNvPr id="45" name="Picture 44" descr="flc-wind-081013d1-4553-otto.jpg"/>
          <p:cNvPicPr>
            <a:picLocks noChangeAspect="1"/>
          </p:cNvPicPr>
          <p:nvPr/>
        </p:nvPicPr>
        <p:blipFill>
          <a:blip r:embed="rId4" cstate="print"/>
          <a:stretch>
            <a:fillRect/>
          </a:stretch>
        </p:blipFill>
        <p:spPr>
          <a:xfrm rot="346147">
            <a:off x="33189967" y="21367045"/>
            <a:ext cx="6139149" cy="9208722"/>
          </a:xfrm>
          <a:prstGeom prst="rect">
            <a:avLst/>
          </a:prstGeom>
          <a:ln>
            <a:noFill/>
          </a:ln>
          <a:effectLst>
            <a:softEdge rad="112500"/>
          </a:effectLst>
        </p:spPr>
      </p:pic>
      <p:pic>
        <p:nvPicPr>
          <p:cNvPr id="2050" name="Picture 12"/>
          <p:cNvPicPr>
            <a:picLocks noChangeAspect="1" noChangeArrowheads="1"/>
          </p:cNvPicPr>
          <p:nvPr/>
        </p:nvPicPr>
        <p:blipFill>
          <a:blip r:embed="rId5" cstate="print"/>
          <a:srcRect/>
          <a:stretch>
            <a:fillRect/>
          </a:stretch>
        </p:blipFill>
        <p:spPr bwMode="auto">
          <a:xfrm rot="21069256">
            <a:off x="29943329" y="11370637"/>
            <a:ext cx="8613994" cy="6031595"/>
          </a:xfrm>
          <a:prstGeom prst="rect">
            <a:avLst/>
          </a:prstGeom>
          <a:ln>
            <a:noFill/>
          </a:ln>
          <a:effectLst>
            <a:softEdge rad="112500"/>
          </a:effectLst>
        </p:spPr>
      </p:pic>
      <p:pic>
        <p:nvPicPr>
          <p:cNvPr id="11" name="Picture 10" descr="IMGP0142.JPG"/>
          <p:cNvPicPr>
            <a:picLocks noChangeAspect="1"/>
          </p:cNvPicPr>
          <p:nvPr/>
        </p:nvPicPr>
        <p:blipFill>
          <a:blip r:embed="rId6" cstate="print"/>
          <a:stretch>
            <a:fillRect/>
          </a:stretch>
        </p:blipFill>
        <p:spPr>
          <a:xfrm rot="456209">
            <a:off x="31064990" y="5295996"/>
            <a:ext cx="7880795" cy="5910596"/>
          </a:xfrm>
          <a:prstGeom prst="rect">
            <a:avLst/>
          </a:prstGeom>
          <a:ln>
            <a:noFill/>
          </a:ln>
          <a:effectLst>
            <a:softEdge rad="112500"/>
          </a:effectLst>
        </p:spPr>
      </p:pic>
      <p:sp>
        <p:nvSpPr>
          <p:cNvPr id="7" name="TextBox 6"/>
          <p:cNvSpPr txBox="1"/>
          <p:nvPr/>
        </p:nvSpPr>
        <p:spPr>
          <a:xfrm>
            <a:off x="8458200" y="2209800"/>
            <a:ext cx="22555200" cy="2800350"/>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a:effectLst>
            <a:outerShdw blurRad="1231900" dist="50800" dir="5400000" algn="ctr" rotWithShape="0">
              <a:srgbClr val="000000">
                <a:alpha val="43137"/>
              </a:srgbClr>
            </a:outerShdw>
          </a:effectLst>
        </p:spPr>
        <p:txBody>
          <a:bodyPr>
            <a:spAutoFit/>
          </a:bodyPr>
          <a:lstStyle/>
          <a:p>
            <a:pPr algn="ctr">
              <a:defRPr/>
            </a:pPr>
            <a:r>
              <a:rPr lang="en-US" sz="8800" b="1" dirty="0">
                <a:solidFill>
                  <a:srgbClr val="003200"/>
                </a:solidFill>
                <a:effectLst>
                  <a:outerShdw blurRad="38100" dist="38100" dir="2700000" algn="tl">
                    <a:srgbClr val="C0C0C0"/>
                  </a:outerShdw>
                </a:effectLst>
                <a:latin typeface="Papyrus" pitchFamily="66" charset="0"/>
                <a:cs typeface="Times New Roman" pitchFamily="18" charset="0"/>
              </a:rPr>
              <a:t>Boise Foothills Learning Center</a:t>
            </a:r>
            <a:br>
              <a:rPr lang="en-US" sz="8800" b="1" dirty="0">
                <a:solidFill>
                  <a:srgbClr val="003200"/>
                </a:solidFill>
                <a:effectLst>
                  <a:outerShdw blurRad="38100" dist="38100" dir="2700000" algn="tl">
                    <a:srgbClr val="C0C0C0"/>
                  </a:outerShdw>
                </a:effectLst>
                <a:latin typeface="Papyrus" pitchFamily="66" charset="0"/>
                <a:cs typeface="Times New Roman" pitchFamily="18" charset="0"/>
              </a:rPr>
            </a:br>
            <a:r>
              <a:rPr lang="en-US" sz="4400" b="1" dirty="0">
                <a:solidFill>
                  <a:srgbClr val="003200"/>
                </a:solidFill>
                <a:effectLst>
                  <a:outerShdw blurRad="38100" dist="38100" dir="2700000" algn="tl">
                    <a:srgbClr val="C0C0C0"/>
                  </a:outerShdw>
                </a:effectLst>
                <a:latin typeface="Papyrus" pitchFamily="66" charset="0"/>
                <a:cs typeface="Times New Roman" pitchFamily="18" charset="0"/>
              </a:rPr>
              <a:t>Cindy Holley, John Kuhn, Raluca Serban</a:t>
            </a:r>
            <a:br>
              <a:rPr lang="en-US" sz="4400" b="1" dirty="0">
                <a:solidFill>
                  <a:srgbClr val="003200"/>
                </a:solidFill>
                <a:effectLst>
                  <a:outerShdw blurRad="38100" dist="38100" dir="2700000" algn="tl">
                    <a:srgbClr val="C0C0C0"/>
                  </a:outerShdw>
                </a:effectLst>
                <a:latin typeface="Papyrus" pitchFamily="66" charset="0"/>
                <a:cs typeface="Times New Roman" pitchFamily="18" charset="0"/>
              </a:rPr>
            </a:br>
            <a:r>
              <a:rPr lang="en-US" sz="4400" b="1" dirty="0">
                <a:solidFill>
                  <a:srgbClr val="003200"/>
                </a:solidFill>
                <a:effectLst>
                  <a:outerShdw blurRad="38100" dist="38100" dir="2700000" algn="tl">
                    <a:srgbClr val="C0C0C0"/>
                  </a:outerShdw>
                </a:effectLst>
                <a:latin typeface="Papyrus" pitchFamily="66" charset="0"/>
                <a:cs typeface="Times New Roman" pitchFamily="18" charset="0"/>
              </a:rPr>
              <a:t>ENGL 512: Technical Rhetoric and Applications,  Dr. </a:t>
            </a:r>
            <a:r>
              <a:rPr lang="en-US" sz="4400" b="1" dirty="0" err="1">
                <a:solidFill>
                  <a:srgbClr val="003200"/>
                </a:solidFill>
                <a:effectLst>
                  <a:outerShdw blurRad="38100" dist="38100" dir="2700000" algn="tl">
                    <a:srgbClr val="C0C0C0"/>
                  </a:outerShdw>
                </a:effectLst>
                <a:latin typeface="Papyrus" pitchFamily="66" charset="0"/>
                <a:cs typeface="Times New Roman" pitchFamily="18" charset="0"/>
              </a:rPr>
              <a:t>Munger</a:t>
            </a:r>
            <a:r>
              <a:rPr lang="en-US" sz="4400" b="1" dirty="0">
                <a:solidFill>
                  <a:srgbClr val="003200"/>
                </a:solidFill>
                <a:effectLst>
                  <a:outerShdw blurRad="38100" dist="38100" dir="2700000" algn="tl">
                    <a:srgbClr val="C0C0C0"/>
                  </a:outerShdw>
                </a:effectLst>
                <a:latin typeface="Papyrus" pitchFamily="66" charset="0"/>
                <a:cs typeface="Times New Roman" pitchFamily="18" charset="0"/>
              </a:rPr>
              <a:t> , Spring 2010</a:t>
            </a:r>
            <a:endParaRPr lang="en-US" sz="4400" dirty="0"/>
          </a:p>
        </p:txBody>
      </p:sp>
      <p:sp>
        <p:nvSpPr>
          <p:cNvPr id="13314" name="Rectangle 2"/>
          <p:cNvSpPr>
            <a:spLocks noGrp="1" noChangeArrowheads="1"/>
          </p:cNvSpPr>
          <p:nvPr>
            <p:ph type="title"/>
          </p:nvPr>
        </p:nvSpPr>
        <p:spPr>
          <a:xfrm>
            <a:off x="9906000" y="838200"/>
            <a:ext cx="19964400" cy="1630363"/>
          </a:xfrm>
        </p:spPr>
        <p:txBody>
          <a:bodyPr/>
          <a:lstStyle/>
          <a:p>
            <a:pPr eaLnBrk="1" hangingPunct="1">
              <a:lnSpc>
                <a:spcPct val="85000"/>
              </a:lnSpc>
              <a:spcBef>
                <a:spcPts val="600"/>
              </a:spcBef>
              <a:spcAft>
                <a:spcPts val="600"/>
              </a:spcAft>
              <a:defRPr/>
            </a:pPr>
            <a:r>
              <a:rPr lang="en-US" sz="9600" b="1" dirty="0" smtClean="0">
                <a:solidFill>
                  <a:schemeClr val="tx1"/>
                </a:solidFill>
                <a:effectLst>
                  <a:outerShdw blurRad="38100" dist="38100" dir="2700000" algn="tl">
                    <a:srgbClr val="C0C0C0"/>
                  </a:outerShdw>
                </a:effectLst>
                <a:latin typeface="Papyrus" pitchFamily="66" charset="0"/>
                <a:cs typeface="Times New Roman" pitchFamily="18" charset="0"/>
              </a:rPr>
              <a:t>Civic Engagement in Action</a:t>
            </a:r>
            <a:r>
              <a:rPr lang="en-US" sz="7300" b="1" dirty="0" smtClean="0">
                <a:solidFill>
                  <a:schemeClr val="tx1"/>
                </a:solidFill>
                <a:effectLst>
                  <a:outerShdw blurRad="38100" dist="38100" dir="2700000" algn="tl">
                    <a:srgbClr val="C0C0C0"/>
                  </a:outerShdw>
                </a:effectLst>
                <a:latin typeface="Papyrus" pitchFamily="66" charset="0"/>
                <a:cs typeface="Times New Roman" pitchFamily="18" charset="0"/>
              </a:rPr>
              <a:t>: </a:t>
            </a:r>
            <a: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t/>
            </a:r>
            <a:b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br>
            <a:endParaRPr lang="en-US" sz="4400" b="1" dirty="0" smtClean="0">
              <a:solidFill>
                <a:srgbClr val="003200"/>
              </a:solidFill>
              <a:effectLst>
                <a:outerShdw blurRad="38100" dist="38100" dir="2700000" algn="tl">
                  <a:srgbClr val="C0C0C0"/>
                </a:outerShdw>
              </a:effectLst>
              <a:latin typeface="Papyrus" pitchFamily="66" charset="0"/>
              <a:cs typeface="Times New Roman" pitchFamily="18" charset="0"/>
            </a:endParaRPr>
          </a:p>
        </p:txBody>
      </p:sp>
      <p:pic>
        <p:nvPicPr>
          <p:cNvPr id="2054" name="Picture 1980" descr="logorevhorpc"/>
          <p:cNvPicPr preferRelativeResize="0">
            <a:picLocks noChangeArrowheads="1"/>
          </p:cNvPicPr>
          <p:nvPr/>
        </p:nvPicPr>
        <p:blipFill>
          <a:blip r:embed="rId7" cstate="print"/>
          <a:srcRect/>
          <a:stretch>
            <a:fillRect/>
          </a:stretch>
        </p:blipFill>
        <p:spPr bwMode="auto">
          <a:xfrm>
            <a:off x="31242000" y="914400"/>
            <a:ext cx="8001000" cy="3429000"/>
          </a:xfrm>
          <a:prstGeom prst="rect">
            <a:avLst/>
          </a:prstGeom>
          <a:ln>
            <a:noFill/>
          </a:ln>
          <a:effectLst>
            <a:softEdge rad="112500"/>
          </a:effectLst>
        </p:spPr>
      </p:pic>
      <p:pic>
        <p:nvPicPr>
          <p:cNvPr id="2055" name="Picture 1984"/>
          <p:cNvPicPr>
            <a:picLocks noChangeAspect="1" noChangeArrowheads="1"/>
          </p:cNvPicPr>
          <p:nvPr/>
        </p:nvPicPr>
        <p:blipFill>
          <a:blip r:embed="rId8" cstate="print"/>
          <a:srcRect/>
          <a:stretch>
            <a:fillRect/>
          </a:stretch>
        </p:blipFill>
        <p:spPr bwMode="auto">
          <a:xfrm>
            <a:off x="1143000" y="990600"/>
            <a:ext cx="7104063" cy="3200400"/>
          </a:xfrm>
          <a:prstGeom prst="rect">
            <a:avLst/>
          </a:prstGeom>
          <a:ln>
            <a:noFill/>
          </a:ln>
          <a:effectLst>
            <a:softEdge rad="112500"/>
          </a:effectLst>
        </p:spPr>
      </p:pic>
      <p:sp>
        <p:nvSpPr>
          <p:cNvPr id="13" name="TextBox 12"/>
          <p:cNvSpPr txBox="1"/>
          <p:nvPr/>
        </p:nvSpPr>
        <p:spPr>
          <a:xfrm>
            <a:off x="457200" y="4712208"/>
            <a:ext cx="12208962" cy="4555093"/>
          </a:xfrm>
          <a:prstGeom prst="rect">
            <a:avLst/>
          </a:prstGeom>
          <a:noFill/>
          <a:ln w="38100">
            <a:noFill/>
          </a:ln>
          <a:effectLst>
            <a:innerShdw blurRad="1270000" dist="50800" dir="13500000">
              <a:prstClr val="black">
                <a:alpha val="50000"/>
              </a:prstClr>
            </a:innerShdw>
          </a:effectLst>
        </p:spPr>
        <p:txBody>
          <a:bodyPr>
            <a:spAutoFit/>
          </a:bodyPr>
          <a:lstStyle/>
          <a:p>
            <a:pPr>
              <a:spcAft>
                <a:spcPts val="1200"/>
              </a:spcAft>
              <a:defRPr/>
            </a:pPr>
            <a:r>
              <a:rPr lang="en-US" sz="4000" b="1" dirty="0">
                <a:latin typeface="Bookman Old Style" pitchFamily="18" charset="0"/>
                <a:ea typeface="Verdana" pitchFamily="34" charset="0"/>
                <a:cs typeface="Verdana" pitchFamily="34" charset="0"/>
              </a:rPr>
              <a:t>OUR PURPOSE</a:t>
            </a:r>
          </a:p>
          <a:p>
            <a:pPr>
              <a:defRPr/>
            </a:pPr>
            <a:r>
              <a:rPr lang="en-US" sz="4000" dirty="0">
                <a:latin typeface="Bookman Old Style" pitchFamily="18" charset="0"/>
                <a:ea typeface="Verdana" pitchFamily="34" charset="0"/>
                <a:cs typeface="Verdana" pitchFamily="34" charset="0"/>
              </a:rPr>
              <a:t>Write the text for a brochure to be used as a walking tour to help raise awareness of the </a:t>
            </a:r>
            <a:r>
              <a:rPr lang="en-US" sz="4000" b="1" dirty="0">
                <a:solidFill>
                  <a:srgbClr val="005828"/>
                </a:solidFill>
                <a:latin typeface="Bookman Old Style" pitchFamily="18" charset="0"/>
                <a:ea typeface="Verdana" pitchFamily="34" charset="0"/>
                <a:cs typeface="Verdana" pitchFamily="34" charset="0"/>
              </a:rPr>
              <a:t>green</a:t>
            </a:r>
            <a:r>
              <a:rPr lang="en-US" sz="4000" dirty="0">
                <a:latin typeface="Bookman Old Style" pitchFamily="18" charset="0"/>
                <a:ea typeface="Verdana" pitchFamily="34" charset="0"/>
                <a:cs typeface="Verdana" pitchFamily="34" charset="0"/>
              </a:rPr>
              <a:t> features of the Foothills Learning Center (FLC) building. The brochure should inspire people to make changes to their homes and workspaces.</a:t>
            </a:r>
          </a:p>
        </p:txBody>
      </p:sp>
      <p:sp>
        <p:nvSpPr>
          <p:cNvPr id="2060" name="TextBox 35"/>
          <p:cNvSpPr txBox="1">
            <a:spLocks noChangeArrowheads="1"/>
          </p:cNvSpPr>
          <p:nvPr/>
        </p:nvSpPr>
        <p:spPr bwMode="auto">
          <a:xfrm>
            <a:off x="12725400" y="5562600"/>
            <a:ext cx="17830800" cy="3324225"/>
          </a:xfrm>
          <a:prstGeom prst="rect">
            <a:avLst/>
          </a:prstGeom>
          <a:noFill/>
          <a:ln w="9525">
            <a:noFill/>
            <a:miter lim="800000"/>
            <a:headEnd/>
            <a:tailEnd/>
          </a:ln>
        </p:spPr>
        <p:txBody>
          <a:bodyPr>
            <a:spAutoFit/>
          </a:bodyPr>
          <a:lstStyle/>
          <a:p>
            <a:pPr>
              <a:spcAft>
                <a:spcPts val="1200"/>
              </a:spcAft>
            </a:pPr>
            <a:r>
              <a:rPr lang="en-US" sz="4000" b="1">
                <a:latin typeface="Bookman Old Style" pitchFamily="18" charset="0"/>
              </a:rPr>
              <a:t>FOOTHILLS LEARNING CENTER MISSION</a:t>
            </a:r>
          </a:p>
          <a:p>
            <a:r>
              <a:rPr lang="en-US" sz="4000">
                <a:latin typeface="Bookman Old Style" pitchFamily="18" charset="0"/>
              </a:rPr>
              <a:t>Dedicated to promote─through environmental education, service opportunities, and outreach─the preservation and responsible use of the Boise Foothills; and to foster an understanding and appreciation of our place in the natural world.</a:t>
            </a:r>
          </a:p>
        </p:txBody>
      </p:sp>
      <p:pic>
        <p:nvPicPr>
          <p:cNvPr id="25" name="Picture 24" descr="the schedule we never really used 1.jpg"/>
          <p:cNvPicPr>
            <a:picLocks noChangeAspect="1"/>
          </p:cNvPicPr>
          <p:nvPr/>
        </p:nvPicPr>
        <p:blipFill>
          <a:blip r:embed="rId9" cstate="print"/>
          <a:stretch>
            <a:fillRect/>
          </a:stretch>
        </p:blipFill>
        <p:spPr>
          <a:xfrm>
            <a:off x="650875" y="10439400"/>
            <a:ext cx="10102850" cy="5638800"/>
          </a:xfrm>
          <a:prstGeom prst="rect">
            <a:avLst/>
          </a:prstGeom>
          <a:ln w="76200">
            <a:solidFill>
              <a:schemeClr val="accent6">
                <a:lumMod val="75000"/>
              </a:schemeClr>
            </a:solidFill>
          </a:ln>
        </p:spPr>
      </p:pic>
      <p:sp>
        <p:nvSpPr>
          <p:cNvPr id="29" name="TextBox 16"/>
          <p:cNvSpPr txBox="1">
            <a:spLocks noChangeArrowheads="1"/>
          </p:cNvSpPr>
          <p:nvPr/>
        </p:nvSpPr>
        <p:spPr bwMode="auto">
          <a:xfrm>
            <a:off x="574146" y="9220200"/>
            <a:ext cx="11353800" cy="1107996"/>
          </a:xfrm>
          <a:prstGeom prst="rect">
            <a:avLst/>
          </a:prstGeom>
          <a:gradFill flip="none" rotWithShape="1">
            <a:gsLst>
              <a:gs pos="100000">
                <a:schemeClr val="accent5">
                  <a:alpha val="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9525">
            <a:noFill/>
            <a:miter lim="800000"/>
            <a:headEnd/>
            <a:tailEnd/>
          </a:ln>
        </p:spPr>
        <p:txBody>
          <a:bodyPr>
            <a:spAutoFit/>
          </a:bodyPr>
          <a:lstStyle/>
          <a:p>
            <a:pPr>
              <a:defRPr/>
            </a:pPr>
            <a:r>
              <a:rPr lang="en-US" sz="6600" b="1" dirty="0">
                <a:solidFill>
                  <a:srgbClr val="000000"/>
                </a:solidFill>
                <a:latin typeface="Bookman Old Style" pitchFamily="18" charset="0"/>
              </a:rPr>
              <a:t>The Production Process</a:t>
            </a:r>
            <a:endParaRPr lang="en-US" sz="6600" dirty="0">
              <a:solidFill>
                <a:srgbClr val="000000"/>
              </a:solidFill>
            </a:endParaRPr>
          </a:p>
        </p:txBody>
      </p:sp>
      <p:pic>
        <p:nvPicPr>
          <p:cNvPr id="2065" name="Picture 21" descr="first ever draft.jpg"/>
          <p:cNvPicPr>
            <a:picLocks noChangeAspect="1"/>
          </p:cNvPicPr>
          <p:nvPr/>
        </p:nvPicPr>
        <p:blipFill>
          <a:blip r:embed="rId10" cstate="print"/>
          <a:srcRect/>
          <a:stretch>
            <a:fillRect/>
          </a:stretch>
        </p:blipFill>
        <p:spPr bwMode="auto">
          <a:xfrm rot="-813106">
            <a:off x="1790700" y="14143038"/>
            <a:ext cx="6489700" cy="7543800"/>
          </a:xfrm>
          <a:prstGeom prst="rect">
            <a:avLst/>
          </a:prstGeom>
          <a:noFill/>
          <a:ln w="101600">
            <a:solidFill>
              <a:srgbClr val="003200"/>
            </a:solidFill>
            <a:miter lim="800000"/>
            <a:headEnd/>
            <a:tailEnd/>
          </a:ln>
        </p:spPr>
      </p:pic>
      <p:pic>
        <p:nvPicPr>
          <p:cNvPr id="2066" name="Picture 22" descr="brochure p 2.jpg"/>
          <p:cNvPicPr>
            <a:picLocks noChangeAspect="1"/>
          </p:cNvPicPr>
          <p:nvPr/>
        </p:nvPicPr>
        <p:blipFill>
          <a:blip r:embed="rId11" cstate="print"/>
          <a:srcRect/>
          <a:stretch>
            <a:fillRect/>
          </a:stretch>
        </p:blipFill>
        <p:spPr bwMode="auto">
          <a:xfrm rot="-456103">
            <a:off x="858838" y="23575963"/>
            <a:ext cx="10121900" cy="6613525"/>
          </a:xfrm>
          <a:prstGeom prst="rect">
            <a:avLst/>
          </a:prstGeom>
          <a:noFill/>
          <a:ln w="3175">
            <a:solidFill>
              <a:srgbClr val="7030A0"/>
            </a:solidFill>
            <a:miter lim="800000"/>
            <a:headEnd/>
            <a:tailEnd/>
          </a:ln>
        </p:spPr>
      </p:pic>
      <p:sp>
        <p:nvSpPr>
          <p:cNvPr id="32" name="TextBox 16"/>
          <p:cNvSpPr txBox="1">
            <a:spLocks noChangeArrowheads="1"/>
          </p:cNvSpPr>
          <p:nvPr/>
        </p:nvSpPr>
        <p:spPr bwMode="auto">
          <a:xfrm>
            <a:off x="1336146" y="11811000"/>
            <a:ext cx="6705600" cy="769441"/>
          </a:xfrm>
          <a:prstGeom prst="rect">
            <a:avLst/>
          </a:prstGeom>
          <a:gradFill flip="none" rotWithShape="1">
            <a:gsLst>
              <a:gs pos="100000">
                <a:schemeClr val="accent5">
                  <a:alpha val="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9525">
            <a:noFill/>
            <a:miter lim="800000"/>
            <a:headEnd/>
            <a:tailEnd/>
          </a:ln>
        </p:spPr>
        <p:txBody>
          <a:bodyPr>
            <a:spAutoFit/>
          </a:bodyPr>
          <a:lstStyle/>
          <a:p>
            <a:pPr algn="ctr">
              <a:defRPr/>
            </a:pPr>
            <a:r>
              <a:rPr lang="en-US" sz="4400" dirty="0">
                <a:latin typeface="Bookman Old Style" pitchFamily="18" charset="0"/>
              </a:rPr>
              <a:t>GANTT CHART</a:t>
            </a:r>
            <a:endParaRPr lang="en-US" sz="4400" dirty="0"/>
          </a:p>
        </p:txBody>
      </p:sp>
      <p:sp>
        <p:nvSpPr>
          <p:cNvPr id="33" name="TextBox 16"/>
          <p:cNvSpPr txBox="1">
            <a:spLocks noChangeArrowheads="1"/>
          </p:cNvSpPr>
          <p:nvPr/>
        </p:nvSpPr>
        <p:spPr bwMode="auto">
          <a:xfrm>
            <a:off x="1072092" y="16078201"/>
            <a:ext cx="6705600" cy="769441"/>
          </a:xfrm>
          <a:prstGeom prst="rect">
            <a:avLst/>
          </a:prstGeom>
          <a:gradFill flip="none" rotWithShape="1">
            <a:gsLst>
              <a:gs pos="100000">
                <a:schemeClr val="accent5">
                  <a:alpha val="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9525">
            <a:noFill/>
            <a:miter lim="800000"/>
            <a:headEnd/>
            <a:tailEnd/>
          </a:ln>
        </p:spPr>
        <p:txBody>
          <a:bodyPr>
            <a:spAutoFit/>
          </a:bodyPr>
          <a:lstStyle/>
          <a:p>
            <a:pPr algn="ctr">
              <a:defRPr/>
            </a:pPr>
            <a:r>
              <a:rPr lang="en-US" sz="4400" dirty="0">
                <a:latin typeface="Bookman Old Style" pitchFamily="18" charset="0"/>
              </a:rPr>
              <a:t>FIRST DRAFT</a:t>
            </a:r>
            <a:endParaRPr lang="en-US" sz="4400" dirty="0"/>
          </a:p>
        </p:txBody>
      </p:sp>
      <p:sp>
        <p:nvSpPr>
          <p:cNvPr id="35" name="TextBox 16"/>
          <p:cNvSpPr txBox="1">
            <a:spLocks noChangeArrowheads="1"/>
          </p:cNvSpPr>
          <p:nvPr/>
        </p:nvSpPr>
        <p:spPr bwMode="auto">
          <a:xfrm>
            <a:off x="1739001" y="27153185"/>
            <a:ext cx="8234646" cy="1446550"/>
          </a:xfrm>
          <a:prstGeom prst="rect">
            <a:avLst/>
          </a:prstGeom>
          <a:gradFill flip="none" rotWithShape="1">
            <a:gsLst>
              <a:gs pos="100000">
                <a:schemeClr val="accent5">
                  <a:alpha val="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9525">
            <a:noFill/>
            <a:miter lim="800000"/>
            <a:headEnd/>
            <a:tailEnd/>
          </a:ln>
        </p:spPr>
        <p:txBody>
          <a:bodyPr>
            <a:spAutoFit/>
          </a:bodyPr>
          <a:lstStyle/>
          <a:p>
            <a:pPr algn="ctr">
              <a:defRPr/>
            </a:pPr>
            <a:r>
              <a:rPr lang="en-US" sz="4400" dirty="0">
                <a:latin typeface="Bookman Old Style" pitchFamily="18" charset="0"/>
              </a:rPr>
              <a:t>BACK TO THE DRAWING BOARD</a:t>
            </a:r>
            <a:endParaRPr lang="en-US" sz="4400" dirty="0"/>
          </a:p>
        </p:txBody>
      </p:sp>
      <p:sp>
        <p:nvSpPr>
          <p:cNvPr id="27" name="TextBox 26"/>
          <p:cNvSpPr txBox="1"/>
          <p:nvPr/>
        </p:nvSpPr>
        <p:spPr>
          <a:xfrm>
            <a:off x="12731496" y="9067800"/>
            <a:ext cx="16459200" cy="5247590"/>
          </a:xfrm>
          <a:prstGeom prst="rect">
            <a:avLst/>
          </a:prstGeom>
          <a:noFill/>
          <a:ln w="38100">
            <a:noFill/>
          </a:ln>
          <a:effectLst>
            <a:innerShdw blurRad="1270000" dist="50800" dir="13500000">
              <a:prstClr val="black">
                <a:alpha val="50000"/>
              </a:prstClr>
            </a:innerShdw>
          </a:effectLst>
        </p:spPr>
        <p:txBody>
          <a:bodyPr>
            <a:spAutoFit/>
          </a:bodyPr>
          <a:lstStyle/>
          <a:p>
            <a:pPr>
              <a:spcAft>
                <a:spcPts val="1200"/>
              </a:spcAft>
              <a:defRPr/>
            </a:pPr>
            <a:r>
              <a:rPr lang="en-US" sz="4000" b="1" dirty="0">
                <a:latin typeface="Bookman Old Style" pitchFamily="18" charset="0"/>
              </a:rPr>
              <a:t>LEARNING GOALS FOR CLASS PROJECT</a:t>
            </a:r>
          </a:p>
          <a:p>
            <a:pPr marL="328613" indent="-328613">
              <a:spcAft>
                <a:spcPts val="1800"/>
              </a:spcAft>
              <a:buFont typeface="Arial" pitchFamily="34" charset="0"/>
              <a:buChar char="•"/>
              <a:defRPr/>
            </a:pPr>
            <a:r>
              <a:rPr lang="en-US" sz="4000" dirty="0">
                <a:latin typeface="Bookman Old Style" pitchFamily="18" charset="0"/>
              </a:rPr>
              <a:t>Create documents that help address community needs by applying course concepts to a real-world scenario.</a:t>
            </a:r>
          </a:p>
          <a:p>
            <a:pPr marL="328613" indent="-328613">
              <a:spcAft>
                <a:spcPts val="1800"/>
              </a:spcAft>
              <a:buFont typeface="Arial" pitchFamily="34" charset="0"/>
              <a:buChar char="•"/>
              <a:defRPr/>
            </a:pPr>
            <a:r>
              <a:rPr lang="en-US" sz="4000" dirty="0">
                <a:latin typeface="Bookman Old Style" pitchFamily="18" charset="0"/>
              </a:rPr>
              <a:t>Understand audience expectations.</a:t>
            </a:r>
          </a:p>
          <a:p>
            <a:pPr marL="328613" indent="-328613">
              <a:spcAft>
                <a:spcPts val="1800"/>
              </a:spcAft>
              <a:buFont typeface="Arial" pitchFamily="34" charset="0"/>
              <a:buChar char="•"/>
              <a:defRPr/>
            </a:pPr>
            <a:r>
              <a:rPr lang="en-US" sz="4000" dirty="0">
                <a:latin typeface="Bookman Old Style" pitchFamily="18" charset="0"/>
              </a:rPr>
              <a:t>Plan projects.</a:t>
            </a:r>
          </a:p>
          <a:p>
            <a:pPr marL="328613" indent="-328613">
              <a:spcAft>
                <a:spcPts val="1200"/>
              </a:spcAft>
              <a:buFont typeface="Arial" pitchFamily="34" charset="0"/>
              <a:buChar char="•"/>
              <a:defRPr/>
            </a:pPr>
            <a:r>
              <a:rPr lang="en-US" sz="4000" dirty="0">
                <a:latin typeface="Bookman Old Style" pitchFamily="18" charset="0"/>
              </a:rPr>
              <a:t>Make effective use of style elements such as tone, point of view, and level of formality.</a:t>
            </a:r>
          </a:p>
        </p:txBody>
      </p:sp>
      <p:sp>
        <p:nvSpPr>
          <p:cNvPr id="2079" name="TextBox 27"/>
          <p:cNvSpPr txBox="1">
            <a:spLocks noChangeArrowheads="1"/>
          </p:cNvSpPr>
          <p:nvPr/>
        </p:nvSpPr>
        <p:spPr bwMode="auto">
          <a:xfrm>
            <a:off x="11049000" y="14554200"/>
            <a:ext cx="18288000" cy="1446213"/>
          </a:xfrm>
          <a:prstGeom prst="rect">
            <a:avLst/>
          </a:prstGeom>
          <a:solidFill>
            <a:schemeClr val="bg1">
              <a:alpha val="27000"/>
            </a:schemeClr>
          </a:solidFill>
          <a:ln w="9525">
            <a:noFill/>
            <a:miter lim="800000"/>
            <a:headEnd/>
            <a:tailEnd/>
          </a:ln>
          <a:effectLst>
            <a:softEdge rad="317500"/>
          </a:effectLst>
        </p:spPr>
        <p:txBody>
          <a:bodyPr>
            <a:spAutoFit/>
          </a:bodyPr>
          <a:lstStyle/>
          <a:p>
            <a:pPr>
              <a:defRPr/>
            </a:pPr>
            <a:r>
              <a:rPr lang="en-US" sz="4400" dirty="0">
                <a:solidFill>
                  <a:srgbClr val="FF0000"/>
                </a:solidFill>
              </a:rPr>
              <a:t>“You did a great job incorporating that last round of major feedback. To summarize, you all ROCK!” </a:t>
            </a:r>
            <a:r>
              <a:rPr lang="en-US" sz="4400" i="1" dirty="0">
                <a:solidFill>
                  <a:srgbClr val="FF0000"/>
                </a:solidFill>
              </a:rPr>
              <a:t>Client feedback</a:t>
            </a:r>
            <a:endParaRPr lang="en-US" sz="4400" dirty="0">
              <a:solidFill>
                <a:srgbClr val="FF0000"/>
              </a:solidFill>
            </a:endParaRPr>
          </a:p>
        </p:txBody>
      </p:sp>
      <p:sp>
        <p:nvSpPr>
          <p:cNvPr id="2081" name="TextBox 35"/>
          <p:cNvSpPr txBox="1">
            <a:spLocks noChangeArrowheads="1"/>
          </p:cNvSpPr>
          <p:nvPr/>
        </p:nvSpPr>
        <p:spPr bwMode="auto">
          <a:xfrm>
            <a:off x="7315200" y="29966652"/>
            <a:ext cx="10363200" cy="1446213"/>
          </a:xfrm>
          <a:prstGeom prst="rect">
            <a:avLst/>
          </a:prstGeom>
          <a:solidFill>
            <a:schemeClr val="bg1"/>
          </a:solidFill>
          <a:ln w="9525">
            <a:noFill/>
            <a:miter lim="800000"/>
            <a:headEnd/>
            <a:tailEnd/>
          </a:ln>
          <a:effectLst>
            <a:softEdge rad="317500"/>
          </a:effectLst>
        </p:spPr>
        <p:txBody>
          <a:bodyPr>
            <a:spAutoFit/>
          </a:bodyPr>
          <a:lstStyle/>
          <a:p>
            <a:pPr>
              <a:defRPr/>
            </a:pPr>
            <a:r>
              <a:rPr lang="en-US" sz="4400" dirty="0">
                <a:solidFill>
                  <a:srgbClr val="FF0000"/>
                </a:solidFill>
              </a:rPr>
              <a:t>“Graphics are integral to illustrate complex ideas.” </a:t>
            </a:r>
            <a:r>
              <a:rPr lang="en-US" sz="4400" i="1" dirty="0">
                <a:solidFill>
                  <a:srgbClr val="FF0000"/>
                </a:solidFill>
              </a:rPr>
              <a:t>Student discussion</a:t>
            </a:r>
            <a:endParaRPr lang="en-US" sz="4400" dirty="0">
              <a:solidFill>
                <a:srgbClr val="FF0000"/>
              </a:solidFill>
            </a:endParaRPr>
          </a:p>
        </p:txBody>
      </p:sp>
      <p:pic>
        <p:nvPicPr>
          <p:cNvPr id="2085" name="Picture 23" descr="redline p 1.jpg"/>
          <p:cNvPicPr>
            <a:picLocks noChangeAspect="1"/>
          </p:cNvPicPr>
          <p:nvPr/>
        </p:nvPicPr>
        <p:blipFill>
          <a:blip r:embed="rId12" cstate="print"/>
          <a:srcRect/>
          <a:stretch>
            <a:fillRect/>
          </a:stretch>
        </p:blipFill>
        <p:spPr bwMode="auto">
          <a:xfrm rot="410992">
            <a:off x="2927350" y="18214975"/>
            <a:ext cx="6911975" cy="7929563"/>
          </a:xfrm>
          <a:prstGeom prst="rect">
            <a:avLst/>
          </a:prstGeom>
          <a:noFill/>
          <a:ln w="101600">
            <a:solidFill>
              <a:srgbClr val="003200"/>
            </a:solidFill>
            <a:miter lim="800000"/>
            <a:headEnd/>
            <a:tailEnd/>
          </a:ln>
        </p:spPr>
      </p:pic>
      <p:sp>
        <p:nvSpPr>
          <p:cNvPr id="34" name="TextBox 16"/>
          <p:cNvSpPr txBox="1">
            <a:spLocks noChangeArrowheads="1"/>
          </p:cNvSpPr>
          <p:nvPr/>
        </p:nvSpPr>
        <p:spPr bwMode="auto">
          <a:xfrm>
            <a:off x="3165475" y="21335999"/>
            <a:ext cx="6705600" cy="769441"/>
          </a:xfrm>
          <a:prstGeom prst="rect">
            <a:avLst/>
          </a:prstGeom>
          <a:gradFill flip="none" rotWithShape="1">
            <a:gsLst>
              <a:gs pos="100000">
                <a:schemeClr val="accent5">
                  <a:alpha val="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9525">
            <a:noFill/>
            <a:miter lim="800000"/>
            <a:headEnd/>
            <a:tailEnd/>
          </a:ln>
        </p:spPr>
        <p:txBody>
          <a:bodyPr>
            <a:spAutoFit/>
          </a:bodyPr>
          <a:lstStyle/>
          <a:p>
            <a:pPr algn="ctr">
              <a:defRPr/>
            </a:pPr>
            <a:r>
              <a:rPr lang="en-US" sz="4400" dirty="0">
                <a:latin typeface="Bookman Old Style" pitchFamily="18" charset="0"/>
              </a:rPr>
              <a:t>REDLINED DRAFT</a:t>
            </a:r>
            <a:endParaRPr lang="en-US" sz="4400" dirty="0"/>
          </a:p>
        </p:txBody>
      </p:sp>
      <p:sp>
        <p:nvSpPr>
          <p:cNvPr id="38" name="TextBox 37"/>
          <p:cNvSpPr txBox="1"/>
          <p:nvPr/>
        </p:nvSpPr>
        <p:spPr>
          <a:xfrm>
            <a:off x="30784800" y="16840200"/>
            <a:ext cx="7927975" cy="646113"/>
          </a:xfrm>
          <a:prstGeom prst="rect">
            <a:avLst/>
          </a:prstGeom>
          <a:noFill/>
          <a:effectLst>
            <a:outerShdw blurRad="1231900" dist="50800" dir="5400000" algn="ctr" rotWithShape="0">
              <a:srgbClr val="000000">
                <a:alpha val="43137"/>
              </a:srgbClr>
            </a:outerShdw>
          </a:effectLst>
        </p:spPr>
        <p:txBody>
          <a:bodyPr>
            <a:spAutoFit/>
          </a:bodyPr>
          <a:lstStyle/>
          <a:p>
            <a:pPr>
              <a:defRPr/>
            </a:pPr>
            <a:endParaRPr lang="en-US" sz="3600" dirty="0">
              <a:solidFill>
                <a:srgbClr val="FF0000"/>
              </a:solidFill>
              <a:latin typeface="Bookman Old Style" pitchFamily="18" charset="0"/>
            </a:endParaRPr>
          </a:p>
        </p:txBody>
      </p:sp>
      <p:sp>
        <p:nvSpPr>
          <p:cNvPr id="26" name="TextBox 16"/>
          <p:cNvSpPr txBox="1">
            <a:spLocks noChangeArrowheads="1"/>
          </p:cNvSpPr>
          <p:nvPr/>
        </p:nvSpPr>
        <p:spPr bwMode="auto">
          <a:xfrm>
            <a:off x="10756900" y="16306800"/>
            <a:ext cx="12877800" cy="6862763"/>
          </a:xfrm>
          <a:prstGeom prst="rect">
            <a:avLst/>
          </a:prstGeom>
          <a:noFill/>
          <a:ln w="9525">
            <a:noFill/>
            <a:miter lim="800000"/>
            <a:headEnd/>
            <a:tailEnd/>
          </a:ln>
          <a:effectLst/>
        </p:spPr>
        <p:txBody>
          <a:bodyPr>
            <a:spAutoFit/>
          </a:bodyPr>
          <a:lstStyle/>
          <a:p>
            <a:pPr>
              <a:spcAft>
                <a:spcPts val="1200"/>
              </a:spcAft>
              <a:defRPr/>
            </a:pPr>
            <a:r>
              <a:rPr lang="en-US" sz="4000" b="1" dirty="0">
                <a:latin typeface="Bookman Old Style" pitchFamily="18" charset="0"/>
              </a:rPr>
              <a:t>WHAT WE DID</a:t>
            </a:r>
          </a:p>
          <a:p>
            <a:pPr marL="328613" indent="-328613">
              <a:spcAft>
                <a:spcPts val="1800"/>
              </a:spcAft>
              <a:buFont typeface="Arial" pitchFamily="34" charset="0"/>
              <a:buChar char="•"/>
              <a:defRPr/>
            </a:pPr>
            <a:r>
              <a:rPr lang="en-US" sz="4000" dirty="0">
                <a:latin typeface="Bookman Old Style" pitchFamily="18" charset="0"/>
              </a:rPr>
              <a:t>Toured the building, experiencing the ways in which they incorporate energy-saving materials and green processes, particularly in the building’s construction. </a:t>
            </a:r>
          </a:p>
          <a:p>
            <a:pPr marL="328613" indent="-328613">
              <a:spcAft>
                <a:spcPts val="1800"/>
              </a:spcAft>
              <a:buFont typeface="Arial" pitchFamily="34" charset="0"/>
              <a:buChar char="•"/>
              <a:defRPr/>
            </a:pPr>
            <a:r>
              <a:rPr lang="en-US" sz="4000" dirty="0">
                <a:latin typeface="Bookman Old Style" pitchFamily="18" charset="0"/>
              </a:rPr>
              <a:t>Visited the native garden, learning how it is home to many local species which tolerate our dry climate.</a:t>
            </a:r>
          </a:p>
          <a:p>
            <a:pPr marL="328613" indent="-328613">
              <a:spcAft>
                <a:spcPts val="1200"/>
              </a:spcAft>
              <a:buFont typeface="Arial" pitchFamily="34" charset="0"/>
              <a:buChar char="•"/>
              <a:defRPr/>
            </a:pPr>
            <a:r>
              <a:rPr lang="en-US" sz="4000" dirty="0">
                <a:latin typeface="Bookman Old Style" pitchFamily="18" charset="0"/>
              </a:rPr>
              <a:t>Appreciated the local art on display throughout the FLC. </a:t>
            </a:r>
          </a:p>
        </p:txBody>
      </p:sp>
      <p:sp>
        <p:nvSpPr>
          <p:cNvPr id="15" name="TextBox 14"/>
          <p:cNvSpPr txBox="1"/>
          <p:nvPr/>
        </p:nvSpPr>
        <p:spPr>
          <a:xfrm>
            <a:off x="23838570" y="16083860"/>
            <a:ext cx="6400800" cy="2092881"/>
          </a:xfrm>
          <a:prstGeom prst="rect">
            <a:avLst/>
          </a:prstGeom>
          <a:noFill/>
          <a:ln w="38100">
            <a:noFill/>
          </a:ln>
          <a:effectLst>
            <a:innerShdw blurRad="1270000" dist="50800" dir="13500000">
              <a:prstClr val="black">
                <a:alpha val="50000"/>
              </a:prstClr>
            </a:innerShdw>
          </a:effectLst>
        </p:spPr>
        <p:txBody>
          <a:bodyPr>
            <a:spAutoFit/>
          </a:bodyPr>
          <a:lstStyle/>
          <a:p>
            <a:pPr>
              <a:spcAft>
                <a:spcPts val="1200"/>
              </a:spcAft>
              <a:defRPr/>
            </a:pPr>
            <a:r>
              <a:rPr lang="en-US" sz="4000" b="1" dirty="0">
                <a:latin typeface="Bookman Old Style" pitchFamily="18" charset="0"/>
              </a:rPr>
              <a:t>WHAT WE LEARNED</a:t>
            </a:r>
          </a:p>
          <a:p>
            <a:pPr>
              <a:spcAft>
                <a:spcPts val="1200"/>
              </a:spcAft>
              <a:defRPr/>
            </a:pPr>
            <a:r>
              <a:rPr lang="en-US" sz="4000" dirty="0">
                <a:latin typeface="Bookman Old Style" pitchFamily="18" charset="0"/>
              </a:rPr>
              <a:t>Serving the community can be fun and the end</a:t>
            </a:r>
          </a:p>
        </p:txBody>
      </p:sp>
      <p:sp>
        <p:nvSpPr>
          <p:cNvPr id="37" name="TextBox 36"/>
          <p:cNvSpPr txBox="1"/>
          <p:nvPr/>
        </p:nvSpPr>
        <p:spPr>
          <a:xfrm>
            <a:off x="30480000" y="9491008"/>
            <a:ext cx="9144000" cy="1938992"/>
          </a:xfrm>
          <a:prstGeom prst="rect">
            <a:avLst/>
          </a:prstGeom>
          <a:solidFill>
            <a:schemeClr val="bg1"/>
          </a:solidFill>
          <a:ln w="38100">
            <a:noFill/>
          </a:ln>
          <a:effectLst>
            <a:innerShdw blurRad="1270000" dist="50800" dir="13500000">
              <a:prstClr val="black">
                <a:alpha val="50000"/>
              </a:prstClr>
            </a:innerShdw>
            <a:softEdge rad="127000"/>
          </a:effectLst>
        </p:spPr>
        <p:txBody>
          <a:bodyPr>
            <a:spAutoFit/>
          </a:bodyPr>
          <a:lstStyle/>
          <a:p>
            <a:pPr>
              <a:defRPr/>
            </a:pPr>
            <a:r>
              <a:rPr lang="en-US" sz="4000" i="1" dirty="0">
                <a:solidFill>
                  <a:srgbClr val="005828"/>
                </a:solidFill>
                <a:latin typeface="Bookman Old Style" pitchFamily="18" charset="0"/>
              </a:rPr>
              <a:t>The FLC building faces south to maximize daylight received through its numerous windows.</a:t>
            </a:r>
          </a:p>
        </p:txBody>
      </p:sp>
      <p:sp>
        <p:nvSpPr>
          <p:cNvPr id="40" name="TextBox 39"/>
          <p:cNvSpPr txBox="1"/>
          <p:nvPr/>
        </p:nvSpPr>
        <p:spPr>
          <a:xfrm>
            <a:off x="32080200" y="15849600"/>
            <a:ext cx="7620000" cy="1938992"/>
          </a:xfrm>
          <a:prstGeom prst="rect">
            <a:avLst/>
          </a:prstGeom>
          <a:solidFill>
            <a:schemeClr val="bg1"/>
          </a:solidFill>
          <a:ln w="38100">
            <a:noFill/>
          </a:ln>
          <a:effectLst>
            <a:innerShdw blurRad="1270000" dist="50800" dir="13500000">
              <a:prstClr val="black">
                <a:alpha val="50000"/>
              </a:prstClr>
            </a:innerShdw>
            <a:softEdge rad="127000"/>
          </a:effectLst>
        </p:spPr>
        <p:txBody>
          <a:bodyPr>
            <a:spAutoFit/>
          </a:bodyPr>
          <a:lstStyle/>
          <a:p>
            <a:pPr>
              <a:defRPr/>
            </a:pPr>
            <a:r>
              <a:rPr lang="en-US" sz="4000" i="1" dirty="0">
                <a:solidFill>
                  <a:srgbClr val="005828"/>
                </a:solidFill>
                <a:latin typeface="Bookman Old Style" pitchFamily="18" charset="0"/>
              </a:rPr>
              <a:t>The Native Garden is home to many Idaho species and is drought-tolerant.</a:t>
            </a:r>
          </a:p>
        </p:txBody>
      </p:sp>
      <p:sp>
        <p:nvSpPr>
          <p:cNvPr id="2100" name="TextBox 40"/>
          <p:cNvSpPr txBox="1">
            <a:spLocks noChangeArrowheads="1"/>
          </p:cNvSpPr>
          <p:nvPr/>
        </p:nvSpPr>
        <p:spPr bwMode="auto">
          <a:xfrm>
            <a:off x="23895050" y="21863050"/>
            <a:ext cx="9204325" cy="5018088"/>
          </a:xfrm>
          <a:prstGeom prst="rect">
            <a:avLst/>
          </a:prstGeom>
          <a:noFill/>
          <a:ln w="9525">
            <a:noFill/>
            <a:miter lim="800000"/>
            <a:headEnd/>
            <a:tailEnd/>
          </a:ln>
        </p:spPr>
        <p:txBody>
          <a:bodyPr>
            <a:spAutoFit/>
          </a:bodyPr>
          <a:lstStyle/>
          <a:p>
            <a:pPr>
              <a:spcBef>
                <a:spcPts val="1200"/>
              </a:spcBef>
            </a:pPr>
            <a:r>
              <a:rPr lang="en-US" sz="4000">
                <a:latin typeface="Bookman Old Style" pitchFamily="18" charset="0"/>
              </a:rPr>
              <a:t>There were elements of service learning that mirrored our own professional experiences, including the necessity of teamwork, importance of open dialogue, feedback, and the successes that can come from producing multiple iterations of a product. </a:t>
            </a:r>
            <a:endParaRPr lang="en-US">
              <a:solidFill>
                <a:srgbClr val="FF0000"/>
              </a:solidFill>
            </a:endParaRPr>
          </a:p>
        </p:txBody>
      </p:sp>
      <p:sp>
        <p:nvSpPr>
          <p:cNvPr id="49" name="TextBox 48"/>
          <p:cNvSpPr txBox="1"/>
          <p:nvPr/>
        </p:nvSpPr>
        <p:spPr>
          <a:xfrm>
            <a:off x="28073682" y="30359682"/>
            <a:ext cx="10820400" cy="1938992"/>
          </a:xfrm>
          <a:prstGeom prst="rect">
            <a:avLst/>
          </a:prstGeom>
          <a:solidFill>
            <a:schemeClr val="bg1"/>
          </a:solidFill>
          <a:ln w="38100">
            <a:noFill/>
          </a:ln>
          <a:effectLst>
            <a:innerShdw blurRad="1270000" dist="50800" dir="13500000">
              <a:prstClr val="black">
                <a:alpha val="50000"/>
              </a:prstClr>
            </a:innerShdw>
            <a:softEdge rad="127000"/>
          </a:effectLst>
        </p:spPr>
        <p:txBody>
          <a:bodyPr>
            <a:spAutoFit/>
          </a:bodyPr>
          <a:lstStyle/>
          <a:p>
            <a:pPr>
              <a:defRPr/>
            </a:pPr>
            <a:r>
              <a:rPr lang="en-US" sz="4000" i="1" dirty="0">
                <a:solidFill>
                  <a:srgbClr val="005828"/>
                </a:solidFill>
                <a:latin typeface="Bookman Old Style" pitchFamily="18" charset="0"/>
              </a:rPr>
              <a:t>The Center is a showcase for local artists’ work, such as this metal replica of a dandelion by Mark Baltes.</a:t>
            </a:r>
          </a:p>
        </p:txBody>
      </p:sp>
      <p:sp>
        <p:nvSpPr>
          <p:cNvPr id="2104" name="TextBox 50"/>
          <p:cNvSpPr txBox="1">
            <a:spLocks noChangeArrowheads="1"/>
          </p:cNvSpPr>
          <p:nvPr/>
        </p:nvSpPr>
        <p:spPr bwMode="auto">
          <a:xfrm>
            <a:off x="10715625" y="23248938"/>
            <a:ext cx="11658600" cy="4400550"/>
          </a:xfrm>
          <a:prstGeom prst="rect">
            <a:avLst/>
          </a:prstGeom>
          <a:noFill/>
          <a:ln w="9525">
            <a:noFill/>
            <a:miter lim="800000"/>
            <a:headEnd/>
            <a:tailEnd/>
          </a:ln>
        </p:spPr>
        <p:txBody>
          <a:bodyPr>
            <a:spAutoFit/>
          </a:bodyPr>
          <a:lstStyle/>
          <a:p>
            <a:pPr marL="328613" indent="-328613">
              <a:spcAft>
                <a:spcPts val="1200"/>
              </a:spcAft>
              <a:buFont typeface="Arial" charset="0"/>
              <a:buChar char="•"/>
            </a:pPr>
            <a:r>
              <a:rPr lang="en-US" sz="4000">
                <a:latin typeface="Bookman Old Style" pitchFamily="18" charset="0"/>
              </a:rPr>
              <a:t>Created the text for a walking tour of the building, aimed at educating the public, especially youth, on the importance of environmental consciousness and preservation of natural resources, so that others can appreciate them for many years to come.</a:t>
            </a:r>
            <a:endParaRPr lang="en-US" sz="4000">
              <a:solidFill>
                <a:srgbClr val="FF0000"/>
              </a:solidFill>
            </a:endParaRPr>
          </a:p>
        </p:txBody>
      </p:sp>
      <p:sp>
        <p:nvSpPr>
          <p:cNvPr id="2105" name="TextBox 52"/>
          <p:cNvSpPr txBox="1">
            <a:spLocks noChangeArrowheads="1"/>
          </p:cNvSpPr>
          <p:nvPr/>
        </p:nvSpPr>
        <p:spPr bwMode="auto">
          <a:xfrm>
            <a:off x="23802975" y="27044650"/>
            <a:ext cx="8991600" cy="3170238"/>
          </a:xfrm>
          <a:prstGeom prst="rect">
            <a:avLst/>
          </a:prstGeom>
          <a:noFill/>
          <a:ln w="9525">
            <a:noFill/>
            <a:miter lim="800000"/>
            <a:headEnd/>
            <a:tailEnd/>
          </a:ln>
        </p:spPr>
        <p:txBody>
          <a:bodyPr>
            <a:spAutoFit/>
          </a:bodyPr>
          <a:lstStyle/>
          <a:p>
            <a:r>
              <a:rPr lang="en-US" sz="4000">
                <a:latin typeface="Bookman Old Style" pitchFamily="18" charset="0"/>
              </a:rPr>
              <a:t>We have taken away an important message: our habits at home will affect the environment at large and we are in control of whether those effects will be positive. </a:t>
            </a:r>
          </a:p>
        </p:txBody>
      </p:sp>
      <p:sp>
        <p:nvSpPr>
          <p:cNvPr id="2080" name="TextBox 30"/>
          <p:cNvSpPr txBox="1">
            <a:spLocks noChangeArrowheads="1"/>
          </p:cNvSpPr>
          <p:nvPr/>
        </p:nvSpPr>
        <p:spPr bwMode="auto">
          <a:xfrm>
            <a:off x="11658600" y="27965400"/>
            <a:ext cx="10972800" cy="1446213"/>
          </a:xfrm>
          <a:prstGeom prst="rect">
            <a:avLst/>
          </a:prstGeom>
          <a:solidFill>
            <a:schemeClr val="bg1"/>
          </a:solidFill>
          <a:ln w="9525">
            <a:noFill/>
            <a:miter lim="800000"/>
            <a:headEnd/>
            <a:tailEnd/>
          </a:ln>
          <a:effectLst>
            <a:softEdge rad="635000"/>
          </a:effectLst>
        </p:spPr>
        <p:txBody>
          <a:bodyPr>
            <a:spAutoFit/>
          </a:bodyPr>
          <a:lstStyle/>
          <a:p>
            <a:pPr>
              <a:defRPr/>
            </a:pPr>
            <a:r>
              <a:rPr lang="en-US" sz="4400" dirty="0">
                <a:solidFill>
                  <a:srgbClr val="FF0000"/>
                </a:solidFill>
              </a:rPr>
              <a:t>“We want to relay facts, keep the audience’s attention, and have fun.” </a:t>
            </a:r>
            <a:r>
              <a:rPr lang="en-US" sz="4400" i="1" dirty="0">
                <a:solidFill>
                  <a:srgbClr val="FF0000"/>
                </a:solidFill>
              </a:rPr>
              <a:t>Client feedback</a:t>
            </a:r>
            <a:endParaRPr lang="en-US" sz="4400" dirty="0">
              <a:solidFill>
                <a:srgbClr val="FF0000"/>
              </a:solidFill>
            </a:endParaRPr>
          </a:p>
        </p:txBody>
      </p:sp>
      <p:sp>
        <p:nvSpPr>
          <p:cNvPr id="2109" name="TextBox 35"/>
          <p:cNvSpPr txBox="1">
            <a:spLocks noChangeArrowheads="1"/>
          </p:cNvSpPr>
          <p:nvPr/>
        </p:nvSpPr>
        <p:spPr bwMode="auto">
          <a:xfrm>
            <a:off x="23856950" y="18019713"/>
            <a:ext cx="15373350" cy="3786187"/>
          </a:xfrm>
          <a:prstGeom prst="rect">
            <a:avLst/>
          </a:prstGeom>
          <a:noFill/>
          <a:ln w="9525">
            <a:noFill/>
            <a:miter lim="800000"/>
            <a:headEnd/>
            <a:tailEnd/>
          </a:ln>
        </p:spPr>
        <p:txBody>
          <a:bodyPr>
            <a:spAutoFit/>
          </a:bodyPr>
          <a:lstStyle/>
          <a:p>
            <a:r>
              <a:rPr lang="en-US" sz="4000">
                <a:latin typeface="Bookman Old Style" pitchFamily="18" charset="0"/>
              </a:rPr>
              <a:t>result can be truly rewarding. We have helped the FLC to spread its message of sustainable building and living, aided them in growing another step closer to fulfilling their mission of environmental education, and earned grades toward our respective degrees! We have learned that service learning is a situation in which everybody wins. </a:t>
            </a:r>
            <a:endParaRPr lang="en-US" sz="400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spDef>
    <a:lnDef>
      <a:spPr bwMode="auto">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a:lstStyle/>
    </a:lnDef>
    <a:txDef>
      <a:spPr>
        <a:noFill/>
      </a:spPr>
      <a:bodyPr wrap="square" rtlCol="0">
        <a:spAutoFit/>
      </a:bodyPr>
      <a:lstStyle>
        <a:defPPr>
          <a:defRPr dirty="0">
            <a:solidFill>
              <a:srgbClr val="FF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4346</TotalTime>
  <Words>504</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Arial</vt:lpstr>
      <vt:lpstr>Papyrus</vt:lpstr>
      <vt:lpstr>Bookman</vt:lpstr>
      <vt:lpstr>Bookman Old Style</vt:lpstr>
      <vt:lpstr>Verdana</vt:lpstr>
      <vt:lpstr>Default Design</vt:lpstr>
      <vt:lpstr>Civic Engagement in Action: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JenniferPope</cp:lastModifiedBy>
  <cp:revision>283</cp:revision>
  <cp:lastPrinted>2002-01-28T19:42:31Z</cp:lastPrinted>
  <dcterms:created xsi:type="dcterms:W3CDTF">2002-01-26T23:38:43Z</dcterms:created>
  <dcterms:modified xsi:type="dcterms:W3CDTF">2010-04-19T21:09:59Z</dcterms:modified>
</cp:coreProperties>
</file>