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
  </p:notesMasterIdLst>
  <p:handoutMasterIdLst>
    <p:handoutMasterId r:id="rId4"/>
  </p:handoutMasterIdLst>
  <p:sldIdLst>
    <p:sldId id="261" r:id="rId2"/>
  </p:sldIdLst>
  <p:sldSz cx="40233600" cy="32918400"/>
  <p:notesSz cx="6858000" cy="9080500"/>
  <p:defaultTextStyle>
    <a:defPPr>
      <a:defRPr lang="en-US"/>
    </a:defPPr>
    <a:lvl1pPr algn="l" rtl="0" fontAlgn="base">
      <a:spcBef>
        <a:spcPct val="0"/>
      </a:spcBef>
      <a:spcAft>
        <a:spcPct val="0"/>
      </a:spcAft>
      <a:defRPr sz="4800" kern="1200">
        <a:solidFill>
          <a:schemeClr val="tx1"/>
        </a:solidFill>
        <a:latin typeface="Times New Roman" pitchFamily="18" charset="0"/>
        <a:ea typeface="+mn-ea"/>
        <a:cs typeface="+mn-cs"/>
      </a:defRPr>
    </a:lvl1pPr>
    <a:lvl2pPr marL="457200" algn="l" rtl="0" fontAlgn="base">
      <a:spcBef>
        <a:spcPct val="0"/>
      </a:spcBef>
      <a:spcAft>
        <a:spcPct val="0"/>
      </a:spcAft>
      <a:defRPr sz="4800" kern="1200">
        <a:solidFill>
          <a:schemeClr val="tx1"/>
        </a:solidFill>
        <a:latin typeface="Times New Roman" pitchFamily="18" charset="0"/>
        <a:ea typeface="+mn-ea"/>
        <a:cs typeface="+mn-cs"/>
      </a:defRPr>
    </a:lvl2pPr>
    <a:lvl3pPr marL="914400" algn="l" rtl="0" fontAlgn="base">
      <a:spcBef>
        <a:spcPct val="0"/>
      </a:spcBef>
      <a:spcAft>
        <a:spcPct val="0"/>
      </a:spcAft>
      <a:defRPr sz="4800" kern="1200">
        <a:solidFill>
          <a:schemeClr val="tx1"/>
        </a:solidFill>
        <a:latin typeface="Times New Roman" pitchFamily="18" charset="0"/>
        <a:ea typeface="+mn-ea"/>
        <a:cs typeface="+mn-cs"/>
      </a:defRPr>
    </a:lvl3pPr>
    <a:lvl4pPr marL="1371600" algn="l" rtl="0" fontAlgn="base">
      <a:spcBef>
        <a:spcPct val="0"/>
      </a:spcBef>
      <a:spcAft>
        <a:spcPct val="0"/>
      </a:spcAft>
      <a:defRPr sz="4800" kern="1200">
        <a:solidFill>
          <a:schemeClr val="tx1"/>
        </a:solidFill>
        <a:latin typeface="Times New Roman" pitchFamily="18" charset="0"/>
        <a:ea typeface="+mn-ea"/>
        <a:cs typeface="+mn-cs"/>
      </a:defRPr>
    </a:lvl4pPr>
    <a:lvl5pPr marL="1828800" algn="l" rtl="0" fontAlgn="base">
      <a:spcBef>
        <a:spcPct val="0"/>
      </a:spcBef>
      <a:spcAft>
        <a:spcPct val="0"/>
      </a:spcAft>
      <a:defRPr sz="4800" kern="1200">
        <a:solidFill>
          <a:schemeClr val="tx1"/>
        </a:solidFill>
        <a:latin typeface="Times New Roman" pitchFamily="18" charset="0"/>
        <a:ea typeface="+mn-ea"/>
        <a:cs typeface="+mn-cs"/>
      </a:defRPr>
    </a:lvl5pPr>
    <a:lvl6pPr marL="2286000" algn="l" defTabSz="914400" rtl="0" eaLnBrk="1" latinLnBrk="0" hangingPunct="1">
      <a:defRPr sz="4800" kern="1200">
        <a:solidFill>
          <a:schemeClr val="tx1"/>
        </a:solidFill>
        <a:latin typeface="Times New Roman" pitchFamily="18" charset="0"/>
        <a:ea typeface="+mn-ea"/>
        <a:cs typeface="+mn-cs"/>
      </a:defRPr>
    </a:lvl6pPr>
    <a:lvl7pPr marL="2743200" algn="l" defTabSz="914400" rtl="0" eaLnBrk="1" latinLnBrk="0" hangingPunct="1">
      <a:defRPr sz="4800" kern="1200">
        <a:solidFill>
          <a:schemeClr val="tx1"/>
        </a:solidFill>
        <a:latin typeface="Times New Roman" pitchFamily="18" charset="0"/>
        <a:ea typeface="+mn-ea"/>
        <a:cs typeface="+mn-cs"/>
      </a:defRPr>
    </a:lvl7pPr>
    <a:lvl8pPr marL="3200400" algn="l" defTabSz="914400" rtl="0" eaLnBrk="1" latinLnBrk="0" hangingPunct="1">
      <a:defRPr sz="4800" kern="1200">
        <a:solidFill>
          <a:schemeClr val="tx1"/>
        </a:solidFill>
        <a:latin typeface="Times New Roman" pitchFamily="18" charset="0"/>
        <a:ea typeface="+mn-ea"/>
        <a:cs typeface="+mn-cs"/>
      </a:defRPr>
    </a:lvl8pPr>
    <a:lvl9pPr marL="3657600" algn="l" defTabSz="914400" rtl="0" eaLnBrk="1" latinLnBrk="0" hangingPunct="1">
      <a:defRPr sz="4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FF9900"/>
    <a:srgbClr val="CCECFF"/>
    <a:srgbClr val="CCFFFF"/>
    <a:srgbClr val="0000CC"/>
    <a:srgbClr val="008080"/>
    <a:srgbClr val="0099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0" autoAdjust="0"/>
    <p:restoredTop sz="94728" autoAdjust="0"/>
  </p:normalViewPr>
  <p:slideViewPr>
    <p:cSldViewPr>
      <p:cViewPr>
        <p:scale>
          <a:sx n="25" d="100"/>
          <a:sy n="25" d="100"/>
        </p:scale>
        <p:origin x="-606" y="-78"/>
      </p:cViewPr>
      <p:guideLst>
        <p:guide orient="horz" pos="10368"/>
        <p:guide pos="12672"/>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25" d="100"/>
        <a:sy n="25"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3593" tIns="46798" rIns="93593" bIns="46798" numCol="1" anchor="t" anchorCtr="0" compatLnSpc="1">
            <a:prstTxWarp prst="textNoShape">
              <a:avLst/>
            </a:prstTxWarp>
          </a:bodyPr>
          <a:lstStyle>
            <a:lvl1pPr defTabSz="936625">
              <a:defRPr sz="1200"/>
            </a:lvl1pPr>
          </a:lstStyle>
          <a:p>
            <a:endParaRPr lang="en-US"/>
          </a:p>
        </p:txBody>
      </p:sp>
      <p:sp>
        <p:nvSpPr>
          <p:cNvPr id="15363" name="Rectangle 3"/>
          <p:cNvSpPr>
            <a:spLocks noGrp="1" noChangeArrowheads="1"/>
          </p:cNvSpPr>
          <p:nvPr>
            <p:ph type="dt" sz="quarter" idx="1"/>
          </p:nvPr>
        </p:nvSpPr>
        <p:spPr bwMode="auto">
          <a:xfrm>
            <a:off x="3886200" y="0"/>
            <a:ext cx="2971800" cy="454025"/>
          </a:xfrm>
          <a:prstGeom prst="rect">
            <a:avLst/>
          </a:prstGeom>
          <a:noFill/>
          <a:ln w="9525">
            <a:noFill/>
            <a:miter lim="800000"/>
            <a:headEnd/>
            <a:tailEnd/>
          </a:ln>
          <a:effectLst/>
        </p:spPr>
        <p:txBody>
          <a:bodyPr vert="horz" wrap="square" lIns="93593" tIns="46798" rIns="93593" bIns="46798" numCol="1" anchor="t" anchorCtr="0" compatLnSpc="1">
            <a:prstTxWarp prst="textNoShape">
              <a:avLst/>
            </a:prstTxWarp>
          </a:bodyPr>
          <a:lstStyle>
            <a:lvl1pPr algn="r" defTabSz="936625">
              <a:defRPr sz="1200"/>
            </a:lvl1pPr>
          </a:lstStyle>
          <a:p>
            <a:endParaRPr lang="en-US"/>
          </a:p>
        </p:txBody>
      </p:sp>
      <p:sp>
        <p:nvSpPr>
          <p:cNvPr id="15364" name="Rectangle 4"/>
          <p:cNvSpPr>
            <a:spLocks noGrp="1" noChangeArrowheads="1"/>
          </p:cNvSpPr>
          <p:nvPr>
            <p:ph type="ftr" sz="quarter" idx="2"/>
          </p:nvPr>
        </p:nvSpPr>
        <p:spPr bwMode="auto">
          <a:xfrm>
            <a:off x="0" y="8626475"/>
            <a:ext cx="2971800" cy="454025"/>
          </a:xfrm>
          <a:prstGeom prst="rect">
            <a:avLst/>
          </a:prstGeom>
          <a:noFill/>
          <a:ln w="9525">
            <a:noFill/>
            <a:miter lim="800000"/>
            <a:headEnd/>
            <a:tailEnd/>
          </a:ln>
          <a:effectLst/>
        </p:spPr>
        <p:txBody>
          <a:bodyPr vert="horz" wrap="square" lIns="93593" tIns="46798" rIns="93593" bIns="46798" numCol="1" anchor="b" anchorCtr="0" compatLnSpc="1">
            <a:prstTxWarp prst="textNoShape">
              <a:avLst/>
            </a:prstTxWarp>
          </a:bodyPr>
          <a:lstStyle>
            <a:lvl1pPr defTabSz="936625">
              <a:defRPr sz="1200"/>
            </a:lvl1pPr>
          </a:lstStyle>
          <a:p>
            <a:endParaRPr lang="en-US"/>
          </a:p>
        </p:txBody>
      </p:sp>
      <p:sp>
        <p:nvSpPr>
          <p:cNvPr id="15365" name="Rectangle 5"/>
          <p:cNvSpPr>
            <a:spLocks noGrp="1" noChangeArrowheads="1"/>
          </p:cNvSpPr>
          <p:nvPr>
            <p:ph type="sldNum" sz="quarter" idx="3"/>
          </p:nvPr>
        </p:nvSpPr>
        <p:spPr bwMode="auto">
          <a:xfrm>
            <a:off x="3886200" y="8626475"/>
            <a:ext cx="2971800" cy="454025"/>
          </a:xfrm>
          <a:prstGeom prst="rect">
            <a:avLst/>
          </a:prstGeom>
          <a:noFill/>
          <a:ln w="9525">
            <a:noFill/>
            <a:miter lim="800000"/>
            <a:headEnd/>
            <a:tailEnd/>
          </a:ln>
          <a:effectLst/>
        </p:spPr>
        <p:txBody>
          <a:bodyPr vert="horz" wrap="square" lIns="93593" tIns="46798" rIns="93593" bIns="46798" numCol="1" anchor="b" anchorCtr="0" compatLnSpc="1">
            <a:prstTxWarp prst="textNoShape">
              <a:avLst/>
            </a:prstTxWarp>
          </a:bodyPr>
          <a:lstStyle>
            <a:lvl1pPr algn="r" defTabSz="936625">
              <a:defRPr sz="1200"/>
            </a:lvl1pPr>
          </a:lstStyle>
          <a:p>
            <a:fld id="{3EE75892-99AA-4A1F-B6D5-55ECEA32CCE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4975" cy="458788"/>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lvl1pPr defTabSz="171450">
              <a:defRPr sz="200"/>
            </a:lvl1pPr>
          </a:lstStyle>
          <a:p>
            <a:endParaRPr lang="en-US"/>
          </a:p>
        </p:txBody>
      </p:sp>
      <p:sp>
        <p:nvSpPr>
          <p:cNvPr id="20483" name="Rectangle 3"/>
          <p:cNvSpPr>
            <a:spLocks noGrp="1" noChangeArrowheads="1"/>
          </p:cNvSpPr>
          <p:nvPr>
            <p:ph type="dt" idx="1"/>
          </p:nvPr>
        </p:nvSpPr>
        <p:spPr bwMode="auto">
          <a:xfrm>
            <a:off x="3883025" y="0"/>
            <a:ext cx="2974975" cy="458788"/>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lvl1pPr algn="r" defTabSz="171450">
              <a:defRPr sz="200"/>
            </a:lvl1pPr>
          </a:lstStyle>
          <a:p>
            <a:endParaRPr lang="en-US"/>
          </a:p>
        </p:txBody>
      </p:sp>
      <p:sp>
        <p:nvSpPr>
          <p:cNvPr id="20484" name="Rectangle 4"/>
          <p:cNvSpPr>
            <a:spLocks noGrp="1" noRot="1" noChangeAspect="1" noChangeArrowheads="1" noTextEdit="1"/>
          </p:cNvSpPr>
          <p:nvPr>
            <p:ph type="sldImg" idx="2"/>
          </p:nvPr>
        </p:nvSpPr>
        <p:spPr bwMode="auto">
          <a:xfrm>
            <a:off x="1350963" y="679450"/>
            <a:ext cx="4160837" cy="34036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908050" y="4318000"/>
            <a:ext cx="5041900" cy="4083050"/>
          </a:xfrm>
          <a:prstGeom prst="rect">
            <a:avLst/>
          </a:prstGeom>
          <a:noFill/>
          <a:ln w="9525">
            <a:noFill/>
            <a:miter lim="800000"/>
            <a:headEnd/>
            <a:tailEnd/>
          </a:ln>
          <a:effectLst/>
        </p:spPr>
        <p:txBody>
          <a:bodyPr vert="horz" wrap="square" lIns="17063" tIns="8530" rIns="17063" bIns="85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6" name="Rectangle 6"/>
          <p:cNvSpPr>
            <a:spLocks noGrp="1" noChangeArrowheads="1"/>
          </p:cNvSpPr>
          <p:nvPr>
            <p:ph type="ftr" sz="quarter" idx="4"/>
          </p:nvPr>
        </p:nvSpPr>
        <p:spPr bwMode="auto">
          <a:xfrm>
            <a:off x="0" y="8621713"/>
            <a:ext cx="2974975" cy="458787"/>
          </a:xfrm>
          <a:prstGeom prst="rect">
            <a:avLst/>
          </a:prstGeom>
          <a:noFill/>
          <a:ln w="9525">
            <a:noFill/>
            <a:miter lim="800000"/>
            <a:headEnd/>
            <a:tailEnd/>
          </a:ln>
          <a:effectLst/>
        </p:spPr>
        <p:txBody>
          <a:bodyPr vert="horz" wrap="square" lIns="17063" tIns="8530" rIns="17063" bIns="8530" numCol="1" anchor="b" anchorCtr="0" compatLnSpc="1">
            <a:prstTxWarp prst="textNoShape">
              <a:avLst/>
            </a:prstTxWarp>
          </a:bodyPr>
          <a:lstStyle>
            <a:lvl1pPr defTabSz="171450">
              <a:defRPr sz="200"/>
            </a:lvl1pPr>
          </a:lstStyle>
          <a:p>
            <a:endParaRPr lang="en-US"/>
          </a:p>
        </p:txBody>
      </p:sp>
      <p:sp>
        <p:nvSpPr>
          <p:cNvPr id="20487" name="Rectangle 7"/>
          <p:cNvSpPr>
            <a:spLocks noGrp="1" noChangeArrowheads="1"/>
          </p:cNvSpPr>
          <p:nvPr>
            <p:ph type="sldNum" sz="quarter" idx="5"/>
          </p:nvPr>
        </p:nvSpPr>
        <p:spPr bwMode="auto">
          <a:xfrm>
            <a:off x="3883025" y="8621713"/>
            <a:ext cx="2974975" cy="458787"/>
          </a:xfrm>
          <a:prstGeom prst="rect">
            <a:avLst/>
          </a:prstGeom>
          <a:noFill/>
          <a:ln w="9525">
            <a:noFill/>
            <a:miter lim="800000"/>
            <a:headEnd/>
            <a:tailEnd/>
          </a:ln>
          <a:effectLst/>
        </p:spPr>
        <p:txBody>
          <a:bodyPr vert="horz" wrap="square" lIns="17063" tIns="8530" rIns="17063" bIns="8530" numCol="1" anchor="b" anchorCtr="0" compatLnSpc="1">
            <a:prstTxWarp prst="textNoShape">
              <a:avLst/>
            </a:prstTxWarp>
          </a:bodyPr>
          <a:lstStyle>
            <a:lvl1pPr algn="r" defTabSz="171450">
              <a:defRPr sz="200"/>
            </a:lvl1pPr>
          </a:lstStyle>
          <a:p>
            <a:fld id="{BAE0BAFF-0C59-46A5-B069-CA779D29F66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8C2DCE-FD4F-4B1F-82EE-347D0603BCBA}" type="slidenum">
              <a:rPr lang="en-US"/>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10226675"/>
            <a:ext cx="3419792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035675" y="18653125"/>
            <a:ext cx="281622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58DFD6-B8B7-4175-A7CA-4A4715F4FFA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5A9BBF-39A5-4F12-8687-CAB42BC97DB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70313" y="1317625"/>
            <a:ext cx="9051925" cy="280876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363" y="1317625"/>
            <a:ext cx="27006550" cy="280876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044F03-EAB6-4B20-A703-51ADCC57D2A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7625"/>
            <a:ext cx="36210875" cy="5486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011363" y="7680325"/>
            <a:ext cx="36210875" cy="21724938"/>
          </a:xfrm>
        </p:spPr>
        <p:txBody>
          <a:bodyPr/>
          <a:lstStyle/>
          <a:p>
            <a:endParaRPr lang="en-US"/>
          </a:p>
        </p:txBody>
      </p:sp>
      <p:sp>
        <p:nvSpPr>
          <p:cNvPr id="4" name="Date Placeholder 3"/>
          <p:cNvSpPr>
            <a:spLocks noGrp="1"/>
          </p:cNvSpPr>
          <p:nvPr>
            <p:ph type="dt" sz="half" idx="10"/>
          </p:nvPr>
        </p:nvSpPr>
        <p:spPr>
          <a:xfrm>
            <a:off x="2011363" y="29976763"/>
            <a:ext cx="9388475" cy="2286000"/>
          </a:xfrm>
        </p:spPr>
        <p:txBody>
          <a:bodyPr/>
          <a:lstStyle>
            <a:lvl1pPr>
              <a:defRPr/>
            </a:lvl1pPr>
          </a:lstStyle>
          <a:p>
            <a:endParaRPr lang="en-US"/>
          </a:p>
        </p:txBody>
      </p:sp>
      <p:sp>
        <p:nvSpPr>
          <p:cNvPr id="5" name="Footer Placeholder 4"/>
          <p:cNvSpPr>
            <a:spLocks noGrp="1"/>
          </p:cNvSpPr>
          <p:nvPr>
            <p:ph type="ftr" sz="quarter" idx="11"/>
          </p:nvPr>
        </p:nvSpPr>
        <p:spPr>
          <a:xfrm>
            <a:off x="13746163" y="29976763"/>
            <a:ext cx="12741275" cy="2286000"/>
          </a:xfrm>
        </p:spPr>
        <p:txBody>
          <a:bodyPr/>
          <a:lstStyle>
            <a:lvl1pPr>
              <a:defRPr/>
            </a:lvl1pPr>
          </a:lstStyle>
          <a:p>
            <a:endParaRPr lang="en-US"/>
          </a:p>
        </p:txBody>
      </p:sp>
      <p:sp>
        <p:nvSpPr>
          <p:cNvPr id="6" name="Slide Number Placeholder 5"/>
          <p:cNvSpPr>
            <a:spLocks noGrp="1"/>
          </p:cNvSpPr>
          <p:nvPr>
            <p:ph type="sldNum" sz="quarter" idx="12"/>
          </p:nvPr>
        </p:nvSpPr>
        <p:spPr>
          <a:xfrm>
            <a:off x="28833763" y="29976763"/>
            <a:ext cx="9388475" cy="2286000"/>
          </a:xfrm>
        </p:spPr>
        <p:txBody>
          <a:bodyPr/>
          <a:lstStyle>
            <a:lvl1pPr>
              <a:defRPr/>
            </a:lvl1pPr>
          </a:lstStyle>
          <a:p>
            <a:fld id="{97B49A3A-6D6F-4B9A-A2A4-228BBC90D0D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BAD2647-0512-45A7-A857-6850F03B097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1153438"/>
            <a:ext cx="3419792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5" y="13952538"/>
            <a:ext cx="341979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719816-8D2D-40F7-99B9-CD964CD85B5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363" y="7680325"/>
            <a:ext cx="18029237"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7680325"/>
            <a:ext cx="18029238" cy="21724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46EECF-2AA7-430C-9136-3D37D6C709D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363" y="7369175"/>
            <a:ext cx="17776825"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11363" y="10439400"/>
            <a:ext cx="17776825"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475" y="7369175"/>
            <a:ext cx="1778476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437475" y="10439400"/>
            <a:ext cx="1778476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D9656B8-B24D-4B86-8AE3-134D49D63C4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AD6F9E5-D5AE-4F7E-913E-2729FAF986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3C7578C-9502-4554-8F9E-4CC4BAC89C3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311275"/>
            <a:ext cx="13236575"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730538" y="1311275"/>
            <a:ext cx="224917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363" y="6888163"/>
            <a:ext cx="13236575"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DE589C6-7CB1-4838-82F1-010F3EA0E2A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3042563"/>
            <a:ext cx="2413952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886700" y="2941638"/>
            <a:ext cx="241395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7886700" y="25763538"/>
            <a:ext cx="241395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496D05-3BEE-47A0-A792-4721CED1B5D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bwMode="auto">
          <a:xfrm>
            <a:off x="2011363" y="1317625"/>
            <a:ext cx="36210875" cy="5486400"/>
          </a:xfrm>
          <a:prstGeom prst="rect">
            <a:avLst/>
          </a:prstGeom>
          <a:noFill/>
          <a:ln w="9525">
            <a:noFill/>
            <a:miter lim="800000"/>
            <a:headEnd/>
            <a:tailEnd/>
          </a:ln>
          <a:effectLst/>
        </p:spPr>
        <p:txBody>
          <a:bodyPr vert="horz" wrap="square" lIns="417913" tIns="208954" rIns="417913" bIns="208954" numCol="1" anchor="ctr" anchorCtr="0" compatLnSpc="1">
            <a:prstTxWarp prst="textNoShape">
              <a:avLst/>
            </a:prstTxWarp>
          </a:bodyPr>
          <a:lstStyle/>
          <a:p>
            <a:pPr lvl="0"/>
            <a:r>
              <a:rPr lang="en-US" smtClean="0"/>
              <a:t>Click to edit Master title style</a:t>
            </a:r>
          </a:p>
        </p:txBody>
      </p:sp>
      <p:sp>
        <p:nvSpPr>
          <p:cNvPr id="53251" name="Rectangle 3"/>
          <p:cNvSpPr>
            <a:spLocks noGrp="1" noChangeArrowheads="1"/>
          </p:cNvSpPr>
          <p:nvPr>
            <p:ph type="body" idx="1"/>
          </p:nvPr>
        </p:nvSpPr>
        <p:spPr bwMode="auto">
          <a:xfrm>
            <a:off x="2011363" y="7680325"/>
            <a:ext cx="36210875" cy="21724938"/>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52" name="Rectangle 4"/>
          <p:cNvSpPr>
            <a:spLocks noGrp="1" noChangeArrowheads="1"/>
          </p:cNvSpPr>
          <p:nvPr>
            <p:ph type="dt" sz="half" idx="2"/>
          </p:nvPr>
        </p:nvSpPr>
        <p:spPr bwMode="auto">
          <a:xfrm>
            <a:off x="2011363" y="29976763"/>
            <a:ext cx="93884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defTabSz="4179888">
              <a:defRPr sz="6400">
                <a:latin typeface="+mn-lt"/>
              </a:defRPr>
            </a:lvl1pPr>
          </a:lstStyle>
          <a:p>
            <a:endParaRPr lang="en-US"/>
          </a:p>
        </p:txBody>
      </p:sp>
      <p:sp>
        <p:nvSpPr>
          <p:cNvPr id="53253" name="Rectangle 5"/>
          <p:cNvSpPr>
            <a:spLocks noGrp="1" noChangeArrowheads="1"/>
          </p:cNvSpPr>
          <p:nvPr>
            <p:ph type="ftr" sz="quarter" idx="3"/>
          </p:nvPr>
        </p:nvSpPr>
        <p:spPr bwMode="auto">
          <a:xfrm>
            <a:off x="13746163" y="29976763"/>
            <a:ext cx="127412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algn="ctr" defTabSz="4179888">
              <a:defRPr sz="6400">
                <a:latin typeface="+mn-lt"/>
              </a:defRPr>
            </a:lvl1pPr>
          </a:lstStyle>
          <a:p>
            <a:endParaRPr lang="en-US"/>
          </a:p>
        </p:txBody>
      </p:sp>
      <p:sp>
        <p:nvSpPr>
          <p:cNvPr id="53254" name="Rectangle 6"/>
          <p:cNvSpPr>
            <a:spLocks noGrp="1" noChangeArrowheads="1"/>
          </p:cNvSpPr>
          <p:nvPr>
            <p:ph type="sldNum" sz="quarter" idx="4"/>
          </p:nvPr>
        </p:nvSpPr>
        <p:spPr bwMode="auto">
          <a:xfrm>
            <a:off x="28833763" y="29976763"/>
            <a:ext cx="9388475" cy="2286000"/>
          </a:xfrm>
          <a:prstGeom prst="rect">
            <a:avLst/>
          </a:prstGeom>
          <a:noFill/>
          <a:ln w="9525">
            <a:noFill/>
            <a:miter lim="800000"/>
            <a:headEnd/>
            <a:tailEnd/>
          </a:ln>
          <a:effectLst/>
        </p:spPr>
        <p:txBody>
          <a:bodyPr vert="horz" wrap="square" lIns="417913" tIns="208954" rIns="417913" bIns="208954" numCol="1" anchor="t" anchorCtr="0" compatLnSpc="1">
            <a:prstTxWarp prst="textNoShape">
              <a:avLst/>
            </a:prstTxWarp>
          </a:bodyPr>
          <a:lstStyle>
            <a:lvl1pPr algn="r" defTabSz="4179888">
              <a:defRPr sz="6400">
                <a:latin typeface="+mn-lt"/>
              </a:defRPr>
            </a:lvl1pPr>
          </a:lstStyle>
          <a:p>
            <a:fld id="{EBEB4AF1-B1EE-484A-8D95-64FF42BC3C0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ctr" defTabSz="4179888" rtl="0" fontAlgn="base">
        <a:spcBef>
          <a:spcPct val="0"/>
        </a:spcBef>
        <a:spcAft>
          <a:spcPct val="0"/>
        </a:spcAft>
        <a:defRPr sz="20100">
          <a:solidFill>
            <a:schemeClr val="tx2"/>
          </a:solidFill>
          <a:latin typeface="+mj-lt"/>
          <a:ea typeface="+mj-ea"/>
          <a:cs typeface="+mj-cs"/>
        </a:defRPr>
      </a:lvl1pPr>
      <a:lvl2pPr algn="ctr" defTabSz="4179888" rtl="0" fontAlgn="base">
        <a:spcBef>
          <a:spcPct val="0"/>
        </a:spcBef>
        <a:spcAft>
          <a:spcPct val="0"/>
        </a:spcAft>
        <a:defRPr sz="20100">
          <a:solidFill>
            <a:schemeClr val="tx2"/>
          </a:solidFill>
          <a:latin typeface="Arial" charset="0"/>
        </a:defRPr>
      </a:lvl2pPr>
      <a:lvl3pPr algn="ctr" defTabSz="4179888" rtl="0" fontAlgn="base">
        <a:spcBef>
          <a:spcPct val="0"/>
        </a:spcBef>
        <a:spcAft>
          <a:spcPct val="0"/>
        </a:spcAft>
        <a:defRPr sz="20100">
          <a:solidFill>
            <a:schemeClr val="tx2"/>
          </a:solidFill>
          <a:latin typeface="Arial" charset="0"/>
        </a:defRPr>
      </a:lvl3pPr>
      <a:lvl4pPr algn="ctr" defTabSz="4179888" rtl="0" fontAlgn="base">
        <a:spcBef>
          <a:spcPct val="0"/>
        </a:spcBef>
        <a:spcAft>
          <a:spcPct val="0"/>
        </a:spcAft>
        <a:defRPr sz="20100">
          <a:solidFill>
            <a:schemeClr val="tx2"/>
          </a:solidFill>
          <a:latin typeface="Arial" charset="0"/>
        </a:defRPr>
      </a:lvl4pPr>
      <a:lvl5pPr algn="ctr" defTabSz="4179888" rtl="0" fontAlgn="base">
        <a:spcBef>
          <a:spcPct val="0"/>
        </a:spcBef>
        <a:spcAft>
          <a:spcPct val="0"/>
        </a:spcAft>
        <a:defRPr sz="20100">
          <a:solidFill>
            <a:schemeClr val="tx2"/>
          </a:solidFill>
          <a:latin typeface="Arial" charset="0"/>
        </a:defRPr>
      </a:lvl5pPr>
      <a:lvl6pPr marL="457200" algn="ctr" defTabSz="4179888" rtl="0" fontAlgn="base">
        <a:spcBef>
          <a:spcPct val="0"/>
        </a:spcBef>
        <a:spcAft>
          <a:spcPct val="0"/>
        </a:spcAft>
        <a:defRPr sz="20100">
          <a:solidFill>
            <a:schemeClr val="tx2"/>
          </a:solidFill>
          <a:latin typeface="Arial" charset="0"/>
        </a:defRPr>
      </a:lvl6pPr>
      <a:lvl7pPr marL="914400" algn="ctr" defTabSz="4179888" rtl="0" fontAlgn="base">
        <a:spcBef>
          <a:spcPct val="0"/>
        </a:spcBef>
        <a:spcAft>
          <a:spcPct val="0"/>
        </a:spcAft>
        <a:defRPr sz="20100">
          <a:solidFill>
            <a:schemeClr val="tx2"/>
          </a:solidFill>
          <a:latin typeface="Arial" charset="0"/>
        </a:defRPr>
      </a:lvl7pPr>
      <a:lvl8pPr marL="1371600" algn="ctr" defTabSz="4179888" rtl="0" fontAlgn="base">
        <a:spcBef>
          <a:spcPct val="0"/>
        </a:spcBef>
        <a:spcAft>
          <a:spcPct val="0"/>
        </a:spcAft>
        <a:defRPr sz="20100">
          <a:solidFill>
            <a:schemeClr val="tx2"/>
          </a:solidFill>
          <a:latin typeface="Arial" charset="0"/>
        </a:defRPr>
      </a:lvl8pPr>
      <a:lvl9pPr marL="1828800" algn="ctr" defTabSz="4179888" rtl="0" fontAlgn="base">
        <a:spcBef>
          <a:spcPct val="0"/>
        </a:spcBef>
        <a:spcAft>
          <a:spcPct val="0"/>
        </a:spcAft>
        <a:defRPr sz="20100">
          <a:solidFill>
            <a:schemeClr val="tx2"/>
          </a:solidFill>
          <a:latin typeface="Arial" charset="0"/>
        </a:defRPr>
      </a:lvl9pPr>
    </p:titleStyle>
    <p:bodyStyle>
      <a:lvl1pPr marL="1566863" indent="-1566863" algn="l" defTabSz="4179888" rtl="0" fontAlgn="base">
        <a:spcBef>
          <a:spcPct val="20000"/>
        </a:spcBef>
        <a:spcAft>
          <a:spcPct val="0"/>
        </a:spcAft>
        <a:buChar char="•"/>
        <a:defRPr sz="14600">
          <a:solidFill>
            <a:schemeClr val="tx1"/>
          </a:solidFill>
          <a:latin typeface="+mn-lt"/>
          <a:ea typeface="+mn-ea"/>
          <a:cs typeface="+mn-cs"/>
        </a:defRPr>
      </a:lvl1pPr>
      <a:lvl2pPr marL="3395663" indent="-1304925" algn="l" defTabSz="4179888" rtl="0" fontAlgn="base">
        <a:spcBef>
          <a:spcPct val="20000"/>
        </a:spcBef>
        <a:spcAft>
          <a:spcPct val="0"/>
        </a:spcAft>
        <a:buChar char="–"/>
        <a:defRPr sz="12800">
          <a:solidFill>
            <a:schemeClr val="tx1"/>
          </a:solidFill>
          <a:latin typeface="+mn-lt"/>
        </a:defRPr>
      </a:lvl2pPr>
      <a:lvl3pPr marL="5224463" indent="-1044575" algn="l" defTabSz="4179888" rtl="0" fontAlgn="base">
        <a:spcBef>
          <a:spcPct val="20000"/>
        </a:spcBef>
        <a:spcAft>
          <a:spcPct val="0"/>
        </a:spcAft>
        <a:buChar char="•"/>
        <a:defRPr sz="11000">
          <a:solidFill>
            <a:schemeClr val="tx1"/>
          </a:solidFill>
          <a:latin typeface="+mn-lt"/>
        </a:defRPr>
      </a:lvl3pPr>
      <a:lvl4pPr marL="7315200" indent="-1044575" algn="l" defTabSz="4179888" rtl="0" fontAlgn="base">
        <a:spcBef>
          <a:spcPct val="20000"/>
        </a:spcBef>
        <a:spcAft>
          <a:spcPct val="0"/>
        </a:spcAft>
        <a:buChar char="–"/>
        <a:defRPr sz="9100">
          <a:solidFill>
            <a:schemeClr val="tx1"/>
          </a:solidFill>
          <a:latin typeface="+mn-lt"/>
        </a:defRPr>
      </a:lvl4pPr>
      <a:lvl5pPr marL="9405938" indent="-1046163" algn="l" defTabSz="4179888" rtl="0" fontAlgn="base">
        <a:spcBef>
          <a:spcPct val="20000"/>
        </a:spcBef>
        <a:spcAft>
          <a:spcPct val="0"/>
        </a:spcAft>
        <a:buChar char="»"/>
        <a:defRPr sz="9100">
          <a:solidFill>
            <a:schemeClr val="tx1"/>
          </a:solidFill>
          <a:latin typeface="+mn-lt"/>
        </a:defRPr>
      </a:lvl5pPr>
      <a:lvl6pPr marL="9863138" indent="-1046163" algn="l" defTabSz="4179888" rtl="0" fontAlgn="base">
        <a:spcBef>
          <a:spcPct val="20000"/>
        </a:spcBef>
        <a:spcAft>
          <a:spcPct val="0"/>
        </a:spcAft>
        <a:buChar char="»"/>
        <a:defRPr sz="9100">
          <a:solidFill>
            <a:schemeClr val="tx1"/>
          </a:solidFill>
          <a:latin typeface="+mn-lt"/>
        </a:defRPr>
      </a:lvl6pPr>
      <a:lvl7pPr marL="10320338" indent="-1046163" algn="l" defTabSz="4179888" rtl="0" fontAlgn="base">
        <a:spcBef>
          <a:spcPct val="20000"/>
        </a:spcBef>
        <a:spcAft>
          <a:spcPct val="0"/>
        </a:spcAft>
        <a:buChar char="»"/>
        <a:defRPr sz="9100">
          <a:solidFill>
            <a:schemeClr val="tx1"/>
          </a:solidFill>
          <a:latin typeface="+mn-lt"/>
        </a:defRPr>
      </a:lvl7pPr>
      <a:lvl8pPr marL="10777538" indent="-1046163" algn="l" defTabSz="4179888" rtl="0" fontAlgn="base">
        <a:spcBef>
          <a:spcPct val="20000"/>
        </a:spcBef>
        <a:spcAft>
          <a:spcPct val="0"/>
        </a:spcAft>
        <a:buChar char="»"/>
        <a:defRPr sz="9100">
          <a:solidFill>
            <a:schemeClr val="tx1"/>
          </a:solidFill>
          <a:latin typeface="+mn-lt"/>
        </a:defRPr>
      </a:lvl8pPr>
      <a:lvl9pPr marL="11234738" indent="-1046163" algn="l" defTabSz="4179888" rtl="0" fontAlgn="base">
        <a:spcBef>
          <a:spcPct val="20000"/>
        </a:spcBef>
        <a:spcAft>
          <a:spcPct val="0"/>
        </a:spcAft>
        <a:buChar char="»"/>
        <a:defRPr sz="9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servicelearning.boisestate.edu/forms"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315200" y="655638"/>
            <a:ext cx="23469600" cy="3717925"/>
          </a:xfrm>
        </p:spPr>
        <p:txBody>
          <a:bodyPr/>
          <a:lstStyle/>
          <a:p>
            <a:pPr>
              <a:lnSpc>
                <a:spcPct val="85000"/>
              </a:lnSpc>
            </a:pPr>
            <a:r>
              <a:rPr lang="en-US" sz="9600" b="1" dirty="0">
                <a:solidFill>
                  <a:schemeClr val="tx1"/>
                </a:solidFill>
                <a:effectLst>
                  <a:outerShdw blurRad="38100" dist="38100" dir="2700000" algn="tl">
                    <a:srgbClr val="C0C0C0"/>
                  </a:outerShdw>
                </a:effectLst>
                <a:latin typeface="Bookman" pitchFamily="18" charset="0"/>
                <a:cs typeface="Times New Roman" pitchFamily="18" charset="0"/>
              </a:rPr>
              <a:t>Civic Engagement in Action</a:t>
            </a:r>
            <a:r>
              <a:rPr lang="en-US" sz="7300" b="1" dirty="0">
                <a:solidFill>
                  <a:schemeClr val="tx1"/>
                </a:solidFill>
                <a:effectLst>
                  <a:outerShdw blurRad="38100" dist="38100" dir="2700000" algn="tl">
                    <a:srgbClr val="C0C0C0"/>
                  </a:outerShdw>
                </a:effectLst>
                <a:latin typeface="Bookman" pitchFamily="18" charset="0"/>
                <a:cs typeface="Times New Roman" pitchFamily="18" charset="0"/>
              </a:rPr>
              <a:t>: </a:t>
            </a:r>
            <a:br>
              <a:rPr lang="en-US" sz="7300" b="1" dirty="0">
                <a:solidFill>
                  <a:schemeClr val="tx1"/>
                </a:solidFill>
                <a:effectLst>
                  <a:outerShdw blurRad="38100" dist="38100" dir="2700000" algn="tl">
                    <a:srgbClr val="C0C0C0"/>
                  </a:outerShdw>
                </a:effectLst>
                <a:latin typeface="Bookman" pitchFamily="18" charset="0"/>
                <a:cs typeface="Times New Roman" pitchFamily="18" charset="0"/>
              </a:rPr>
            </a:br>
            <a:r>
              <a:rPr lang="en-US" sz="7300" b="1" dirty="0" smtClean="0">
                <a:solidFill>
                  <a:schemeClr val="tx1"/>
                </a:solidFill>
                <a:effectLst>
                  <a:outerShdw blurRad="38100" dist="38100" dir="2700000" algn="tl">
                    <a:srgbClr val="C0C0C0"/>
                  </a:outerShdw>
                </a:effectLst>
                <a:latin typeface="Bookman" pitchFamily="18" charset="0"/>
                <a:cs typeface="Times New Roman" pitchFamily="18" charset="0"/>
              </a:rPr>
              <a:t>Career Counseling with a Refugee Family</a:t>
            </a:r>
            <a:r>
              <a:rPr lang="en-US" sz="7300" b="1" dirty="0">
                <a:solidFill>
                  <a:schemeClr val="tx1"/>
                </a:solidFill>
                <a:effectLst>
                  <a:outerShdw blurRad="38100" dist="38100" dir="2700000" algn="tl">
                    <a:srgbClr val="C0C0C0"/>
                  </a:outerShdw>
                </a:effectLst>
                <a:latin typeface="Bookman" pitchFamily="18" charset="0"/>
                <a:cs typeface="Times New Roman" pitchFamily="18" charset="0"/>
              </a:rPr>
              <a:t/>
            </a:r>
            <a:br>
              <a:rPr lang="en-US" sz="7300" b="1" dirty="0">
                <a:solidFill>
                  <a:schemeClr val="tx1"/>
                </a:solidFill>
                <a:effectLst>
                  <a:outerShdw blurRad="38100" dist="38100" dir="2700000" algn="tl">
                    <a:srgbClr val="C0C0C0"/>
                  </a:outerShdw>
                </a:effectLst>
                <a:latin typeface="Bookman" pitchFamily="18" charset="0"/>
                <a:cs typeface="Times New Roman" pitchFamily="18" charset="0"/>
              </a:rPr>
            </a:br>
            <a:r>
              <a:rPr lang="en-US" sz="6600" b="1" dirty="0" smtClean="0">
                <a:solidFill>
                  <a:schemeClr val="tx1"/>
                </a:solidFill>
                <a:effectLst>
                  <a:outerShdw blurRad="38100" dist="38100" dir="2700000" algn="tl">
                    <a:srgbClr val="C0C0C0"/>
                  </a:outerShdw>
                </a:effectLst>
                <a:latin typeface="Bookman" pitchFamily="18" charset="0"/>
                <a:cs typeface="Times New Roman" pitchFamily="18" charset="0"/>
              </a:rPr>
              <a:t>Kinsey Nelson and </a:t>
            </a:r>
            <a:r>
              <a:rPr lang="en-US" sz="6600" b="1" dirty="0" err="1" smtClean="0">
                <a:solidFill>
                  <a:schemeClr val="tx1"/>
                </a:solidFill>
                <a:effectLst>
                  <a:outerShdw blurRad="38100" dist="38100" dir="2700000" algn="tl">
                    <a:srgbClr val="C0C0C0"/>
                  </a:outerShdw>
                </a:effectLst>
                <a:latin typeface="Bookman" pitchFamily="18" charset="0"/>
                <a:cs typeface="Times New Roman" pitchFamily="18" charset="0"/>
              </a:rPr>
              <a:t>Cami</a:t>
            </a:r>
            <a:r>
              <a:rPr lang="en-US" sz="6600" b="1" dirty="0" smtClean="0">
                <a:solidFill>
                  <a:schemeClr val="tx1"/>
                </a:solidFill>
                <a:effectLst>
                  <a:outerShdw blurRad="38100" dist="38100" dir="2700000" algn="tl">
                    <a:srgbClr val="C0C0C0"/>
                  </a:outerShdw>
                </a:effectLst>
                <a:latin typeface="Bookman" pitchFamily="18" charset="0"/>
                <a:cs typeface="Times New Roman" pitchFamily="18" charset="0"/>
              </a:rPr>
              <a:t> Conrad</a:t>
            </a:r>
            <a:endParaRPr lang="en-US" sz="6600" b="1" dirty="0">
              <a:solidFill>
                <a:schemeClr val="tx1"/>
              </a:solidFill>
              <a:effectLst>
                <a:outerShdw blurRad="38100" dist="38100" dir="2700000" algn="tl">
                  <a:srgbClr val="C0C0C0"/>
                </a:outerShdw>
              </a:effectLst>
              <a:latin typeface="Bookman" pitchFamily="18" charset="0"/>
              <a:cs typeface="Times New Roman" pitchFamily="18" charset="0"/>
            </a:endParaRPr>
          </a:p>
        </p:txBody>
      </p:sp>
      <p:sp>
        <p:nvSpPr>
          <p:cNvPr id="13501" name="Text Box 189"/>
          <p:cNvSpPr txBox="1">
            <a:spLocks noChangeArrowheads="1"/>
          </p:cNvSpPr>
          <p:nvPr/>
        </p:nvSpPr>
        <p:spPr bwMode="auto">
          <a:xfrm>
            <a:off x="15486063" y="22928263"/>
            <a:ext cx="4994275" cy="347662"/>
          </a:xfrm>
          <a:prstGeom prst="rect">
            <a:avLst/>
          </a:prstGeom>
          <a:noFill/>
          <a:ln w="9525">
            <a:noFill/>
            <a:miter lim="800000"/>
            <a:headEnd/>
            <a:tailEnd/>
          </a:ln>
          <a:effectLst/>
        </p:spPr>
        <p:txBody>
          <a:bodyPr lIns="73508" tIns="36754" rIns="73508" bIns="36754">
            <a:spAutoFit/>
          </a:bodyPr>
          <a:lstStyle/>
          <a:p>
            <a:pPr defTabSz="733425">
              <a:spcBef>
                <a:spcPct val="50000"/>
              </a:spcBef>
            </a:pPr>
            <a:endParaRPr lang="en-US" sz="1800"/>
          </a:p>
        </p:txBody>
      </p:sp>
      <p:sp>
        <p:nvSpPr>
          <p:cNvPr id="27780" name="Text Box 1156"/>
          <p:cNvSpPr txBox="1">
            <a:spLocks noChangeArrowheads="1"/>
          </p:cNvSpPr>
          <p:nvPr/>
        </p:nvSpPr>
        <p:spPr bwMode="auto">
          <a:xfrm>
            <a:off x="29197300" y="5486400"/>
            <a:ext cx="7502525" cy="347663"/>
          </a:xfrm>
          <a:prstGeom prst="rect">
            <a:avLst/>
          </a:prstGeom>
          <a:noFill/>
          <a:ln w="9525">
            <a:noFill/>
            <a:miter lim="800000"/>
            <a:headEnd/>
            <a:tailEnd/>
          </a:ln>
          <a:effectLst/>
        </p:spPr>
        <p:txBody>
          <a:bodyPr lIns="73508" tIns="36754" rIns="73508" bIns="36754">
            <a:spAutoFit/>
          </a:bodyPr>
          <a:lstStyle/>
          <a:p>
            <a:pPr defTabSz="733425">
              <a:spcBef>
                <a:spcPct val="50000"/>
              </a:spcBef>
            </a:pPr>
            <a:endParaRPr lang="en-US" sz="1800"/>
          </a:p>
        </p:txBody>
      </p:sp>
      <p:sp>
        <p:nvSpPr>
          <p:cNvPr id="28437" name="Text Box 1813"/>
          <p:cNvSpPr txBox="1">
            <a:spLocks noChangeArrowheads="1"/>
          </p:cNvSpPr>
          <p:nvPr/>
        </p:nvSpPr>
        <p:spPr bwMode="auto">
          <a:xfrm>
            <a:off x="29322713" y="10714038"/>
            <a:ext cx="5483225" cy="347662"/>
          </a:xfrm>
          <a:prstGeom prst="rect">
            <a:avLst/>
          </a:prstGeom>
          <a:noFill/>
          <a:ln w="9525">
            <a:noFill/>
            <a:miter lim="800000"/>
            <a:headEnd/>
            <a:tailEnd/>
          </a:ln>
          <a:effectLst/>
        </p:spPr>
        <p:txBody>
          <a:bodyPr lIns="73508" tIns="36754" rIns="73508" bIns="36754">
            <a:spAutoFit/>
          </a:bodyPr>
          <a:lstStyle/>
          <a:p>
            <a:pPr defTabSz="733425">
              <a:spcBef>
                <a:spcPct val="50000"/>
              </a:spcBef>
            </a:pPr>
            <a:endParaRPr lang="en-US" sz="1800"/>
          </a:p>
        </p:txBody>
      </p:sp>
      <p:pic>
        <p:nvPicPr>
          <p:cNvPr id="28604" name="Picture 1980" descr="logorevhorpc"/>
          <p:cNvPicPr preferRelativeResize="0">
            <a:picLocks noChangeArrowheads="1"/>
          </p:cNvPicPr>
          <p:nvPr/>
        </p:nvPicPr>
        <p:blipFill>
          <a:blip r:embed="rId3" cstate="print"/>
          <a:srcRect/>
          <a:stretch>
            <a:fillRect/>
          </a:stretch>
        </p:blipFill>
        <p:spPr bwMode="auto">
          <a:xfrm>
            <a:off x="31242000" y="914400"/>
            <a:ext cx="8001000" cy="3429000"/>
          </a:xfrm>
          <a:prstGeom prst="rect">
            <a:avLst/>
          </a:prstGeom>
          <a:noFill/>
          <a:ln w="0" algn="in">
            <a:noFill/>
            <a:miter lim="800000"/>
            <a:headEnd/>
            <a:tailEnd/>
          </a:ln>
          <a:effectLst/>
        </p:spPr>
      </p:pic>
      <p:pic>
        <p:nvPicPr>
          <p:cNvPr id="28608" name="Picture 1984"/>
          <p:cNvPicPr>
            <a:picLocks noChangeAspect="1" noChangeArrowheads="1"/>
          </p:cNvPicPr>
          <p:nvPr/>
        </p:nvPicPr>
        <p:blipFill>
          <a:blip r:embed="rId4" cstate="print"/>
          <a:srcRect/>
          <a:stretch>
            <a:fillRect/>
          </a:stretch>
        </p:blipFill>
        <p:spPr bwMode="auto">
          <a:xfrm>
            <a:off x="1295400" y="1066800"/>
            <a:ext cx="7696200" cy="3467100"/>
          </a:xfrm>
          <a:prstGeom prst="rect">
            <a:avLst/>
          </a:prstGeom>
          <a:noFill/>
          <a:ln w="9525">
            <a:noFill/>
            <a:miter lim="800000"/>
            <a:headEnd/>
            <a:tailEnd/>
          </a:ln>
          <a:effectLst/>
        </p:spPr>
      </p:pic>
      <p:sp>
        <p:nvSpPr>
          <p:cNvPr id="28609" name="Text Box 1985"/>
          <p:cNvSpPr txBox="1">
            <a:spLocks noChangeArrowheads="1"/>
          </p:cNvSpPr>
          <p:nvPr/>
        </p:nvSpPr>
        <p:spPr bwMode="auto">
          <a:xfrm>
            <a:off x="16230600" y="5791200"/>
            <a:ext cx="10820400" cy="23926800"/>
          </a:xfrm>
          <a:prstGeom prst="rect">
            <a:avLst/>
          </a:prstGeom>
          <a:solidFill>
            <a:srgbClr val="FFCC66"/>
          </a:solidFill>
          <a:ln w="104775">
            <a:solidFill>
              <a:srgbClr val="0000CC"/>
            </a:solidFill>
            <a:miter lim="800000"/>
            <a:headEnd/>
            <a:tailEnd/>
          </a:ln>
          <a:effectLst/>
        </p:spPr>
        <p:txBody>
          <a:bodyPr lIns="91419" tIns="45709" rIns="91419" bIns="45709"/>
          <a:lstStyle/>
          <a:p>
            <a:pPr defTabSz="733425">
              <a:spcBef>
                <a:spcPct val="50000"/>
              </a:spcBef>
            </a:pPr>
            <a:r>
              <a:rPr lang="en-US" b="1" u="sng" dirty="0"/>
              <a:t>Service Activities</a:t>
            </a:r>
            <a:r>
              <a:rPr lang="en-US" b="1" u="sng" dirty="0" smtClean="0"/>
              <a:t>:</a:t>
            </a:r>
          </a:p>
          <a:p>
            <a:pPr defTabSz="733425">
              <a:spcBef>
                <a:spcPct val="50000"/>
              </a:spcBef>
              <a:buFontTx/>
              <a:buChar char="•"/>
            </a:pPr>
            <a:r>
              <a:rPr lang="en-US" sz="4200" dirty="0" smtClean="0"/>
              <a:t>Conducted an initial interview with the assistance of an interpreter in order to introduce ourselves to the family and inform them of who we were and what they could expect from us</a:t>
            </a:r>
          </a:p>
          <a:p>
            <a:pPr defTabSz="733425">
              <a:spcBef>
                <a:spcPct val="50000"/>
              </a:spcBef>
              <a:buFontTx/>
              <a:buChar char="•"/>
            </a:pPr>
            <a:r>
              <a:rPr lang="en-US" sz="4200" dirty="0" smtClean="0"/>
              <a:t>Helped the family locate bus stops and learn to ride the bus to desired locations</a:t>
            </a:r>
          </a:p>
          <a:p>
            <a:pPr defTabSz="733425">
              <a:spcBef>
                <a:spcPct val="50000"/>
              </a:spcBef>
              <a:buFontTx/>
              <a:buChar char="•"/>
            </a:pPr>
            <a:r>
              <a:rPr lang="en-US" sz="4200" dirty="0" smtClean="0"/>
              <a:t>Assisted the family to become familiar with the different resources that were available to them located within the community</a:t>
            </a:r>
          </a:p>
          <a:p>
            <a:pPr defTabSz="733425">
              <a:spcBef>
                <a:spcPct val="50000"/>
              </a:spcBef>
              <a:buFontTx/>
              <a:buChar char="•"/>
            </a:pPr>
            <a:r>
              <a:rPr lang="en-US" sz="4200" dirty="0" smtClean="0"/>
              <a:t>Helped the family get a membership at the YMCA</a:t>
            </a:r>
          </a:p>
          <a:p>
            <a:pPr defTabSz="733425">
              <a:spcBef>
                <a:spcPct val="50000"/>
              </a:spcBef>
              <a:buFontTx/>
              <a:buChar char="•"/>
            </a:pPr>
            <a:r>
              <a:rPr lang="en-US" sz="4200" dirty="0" smtClean="0"/>
              <a:t>Worked with the family on speaking, writing, and understanding English</a:t>
            </a:r>
          </a:p>
          <a:p>
            <a:pPr defTabSz="733425">
              <a:spcBef>
                <a:spcPct val="50000"/>
              </a:spcBef>
              <a:buFontTx/>
              <a:buChar char="•"/>
            </a:pPr>
            <a:r>
              <a:rPr lang="en-US" sz="4200" dirty="0" smtClean="0"/>
              <a:t>Assisted the family in obtaining a library card, taught about library etiquette, and coached them on the various procedures involved with its use.</a:t>
            </a:r>
          </a:p>
          <a:p>
            <a:pPr defTabSz="733425">
              <a:spcBef>
                <a:spcPct val="50000"/>
              </a:spcBef>
              <a:buFontTx/>
              <a:buChar char="•"/>
            </a:pPr>
            <a:r>
              <a:rPr lang="en-US" sz="4200" dirty="0" smtClean="0"/>
              <a:t>Worked with the family on using the computers at the library to practice work from their job classes </a:t>
            </a:r>
          </a:p>
          <a:p>
            <a:pPr defTabSz="733425">
              <a:spcBef>
                <a:spcPct val="50000"/>
              </a:spcBef>
              <a:buFontTx/>
              <a:buChar char="•"/>
            </a:pPr>
            <a:r>
              <a:rPr lang="en-US" sz="4200" dirty="0" smtClean="0"/>
              <a:t>Introduced the family to concept of how to locate jobs on the internet and how to proceed with contacting potential employers</a:t>
            </a:r>
          </a:p>
          <a:p>
            <a:pPr defTabSz="733425">
              <a:spcBef>
                <a:spcPct val="50000"/>
              </a:spcBef>
              <a:buFontTx/>
              <a:buChar char="•"/>
            </a:pPr>
            <a:r>
              <a:rPr lang="en-US" sz="4200" dirty="0" smtClean="0"/>
              <a:t>Practiced asking for applications and subsequently, turning them in</a:t>
            </a:r>
          </a:p>
          <a:p>
            <a:pPr defTabSz="733425">
              <a:spcBef>
                <a:spcPct val="50000"/>
              </a:spcBef>
              <a:buFontTx/>
              <a:buChar char="•"/>
            </a:pPr>
            <a:r>
              <a:rPr lang="en-US" sz="4200" dirty="0" smtClean="0"/>
              <a:t>Aided the family with interviewing skills, which involved a variety of role-plays</a:t>
            </a:r>
          </a:p>
          <a:p>
            <a:pPr defTabSz="733425">
              <a:spcBef>
                <a:spcPct val="50000"/>
              </a:spcBef>
              <a:buFontTx/>
              <a:buChar char="•"/>
            </a:pPr>
            <a:r>
              <a:rPr lang="en-US" sz="4200" dirty="0" smtClean="0"/>
              <a:t>Reflected on the outcome of a job interview, both highlighting good and bad aspects of a rejection for employment, as well as what comes after you get hired</a:t>
            </a:r>
            <a:endParaRPr lang="en-US" sz="4200" dirty="0"/>
          </a:p>
        </p:txBody>
      </p:sp>
      <p:sp>
        <p:nvSpPr>
          <p:cNvPr id="28614" name="Text Box 1990"/>
          <p:cNvSpPr txBox="1">
            <a:spLocks noChangeArrowheads="1"/>
          </p:cNvSpPr>
          <p:nvPr/>
        </p:nvSpPr>
        <p:spPr bwMode="auto">
          <a:xfrm>
            <a:off x="28956000" y="7848600"/>
            <a:ext cx="9220200" cy="5072063"/>
          </a:xfrm>
          <a:prstGeom prst="rect">
            <a:avLst/>
          </a:prstGeom>
          <a:solidFill>
            <a:schemeClr val="bg1"/>
          </a:solidFill>
          <a:ln w="76200">
            <a:solidFill>
              <a:srgbClr val="0000FF"/>
            </a:solidFill>
            <a:miter lim="800000"/>
            <a:headEnd/>
            <a:tailEnd/>
          </a:ln>
          <a:effectLst/>
        </p:spPr>
        <p:txBody>
          <a:bodyPr>
            <a:spAutoFit/>
          </a:bodyPr>
          <a:lstStyle/>
          <a:p>
            <a:pPr defTabSz="735013"/>
            <a:r>
              <a:rPr lang="en-US" sz="5400" b="1" dirty="0"/>
              <a:t>PHOTO (highest resolution  possible) </a:t>
            </a:r>
          </a:p>
          <a:p>
            <a:pPr defTabSz="735013"/>
            <a:r>
              <a:rPr lang="en-US" sz="3200" b="1" dirty="0"/>
              <a:t>You are responsible for obtaining release forms to use photographs of community participants (agency clients, children). Sample release form available on the SL website at </a:t>
            </a:r>
            <a:r>
              <a:rPr lang="en-US" sz="3200" b="1" dirty="0">
                <a:hlinkClick r:id="rId5"/>
              </a:rPr>
              <a:t>http://servicelearning.boisestate.edu/forms</a:t>
            </a:r>
            <a:r>
              <a:rPr lang="en-US" sz="3200" b="1" dirty="0"/>
              <a:t> </a:t>
            </a:r>
          </a:p>
          <a:p>
            <a:pPr defTabSz="735013"/>
            <a:endParaRPr lang="en-US" sz="5400" b="1" dirty="0"/>
          </a:p>
        </p:txBody>
      </p:sp>
      <p:sp>
        <p:nvSpPr>
          <p:cNvPr id="28615" name="Text Box 1991"/>
          <p:cNvSpPr txBox="1">
            <a:spLocks noChangeArrowheads="1"/>
          </p:cNvSpPr>
          <p:nvPr/>
        </p:nvSpPr>
        <p:spPr bwMode="auto">
          <a:xfrm>
            <a:off x="1066800" y="20421600"/>
            <a:ext cx="7467600" cy="7571303"/>
          </a:xfrm>
          <a:prstGeom prst="rect">
            <a:avLst/>
          </a:prstGeom>
          <a:solidFill>
            <a:schemeClr val="bg1"/>
          </a:solidFill>
          <a:ln w="76200">
            <a:solidFill>
              <a:srgbClr val="0000FF"/>
            </a:solidFill>
            <a:miter lim="800000"/>
            <a:headEnd/>
            <a:tailEnd/>
          </a:ln>
          <a:effectLst/>
        </p:spPr>
        <p:txBody>
          <a:bodyPr wrap="square">
            <a:spAutoFit/>
          </a:bodyPr>
          <a:lstStyle/>
          <a:p>
            <a:pPr defTabSz="735013"/>
            <a:endParaRPr lang="en-US" sz="5400" b="1" dirty="0" smtClean="0"/>
          </a:p>
          <a:p>
            <a:pPr defTabSz="735013"/>
            <a:endParaRPr lang="en-US" sz="5400" b="1" dirty="0"/>
          </a:p>
          <a:p>
            <a:pPr defTabSz="735013"/>
            <a:endParaRPr lang="en-US" sz="5400" b="1" dirty="0" smtClean="0"/>
          </a:p>
          <a:p>
            <a:pPr defTabSz="735013"/>
            <a:endParaRPr lang="en-US" sz="5400" b="1" dirty="0"/>
          </a:p>
          <a:p>
            <a:pPr defTabSz="735013"/>
            <a:endParaRPr lang="en-US" sz="5400" b="1" dirty="0" smtClean="0"/>
          </a:p>
          <a:p>
            <a:pPr defTabSz="735013"/>
            <a:endParaRPr lang="en-US" sz="5400" b="1" dirty="0"/>
          </a:p>
          <a:p>
            <a:pPr defTabSz="735013"/>
            <a:endParaRPr lang="en-US" sz="5400" b="1" dirty="0" smtClean="0"/>
          </a:p>
          <a:p>
            <a:pPr defTabSz="735013"/>
            <a:endParaRPr lang="en-US" sz="5400" b="1" dirty="0"/>
          </a:p>
          <a:p>
            <a:pPr defTabSz="735013"/>
            <a:endParaRPr lang="en-US" sz="5400" b="1" dirty="0"/>
          </a:p>
        </p:txBody>
      </p:sp>
      <p:sp>
        <p:nvSpPr>
          <p:cNvPr id="28616" name="Text Box 1992"/>
          <p:cNvSpPr txBox="1">
            <a:spLocks noChangeArrowheads="1"/>
          </p:cNvSpPr>
          <p:nvPr/>
        </p:nvSpPr>
        <p:spPr bwMode="auto">
          <a:xfrm>
            <a:off x="6553200" y="26212800"/>
            <a:ext cx="8991600" cy="5909310"/>
          </a:xfrm>
          <a:prstGeom prst="rect">
            <a:avLst/>
          </a:prstGeom>
          <a:solidFill>
            <a:schemeClr val="bg1"/>
          </a:solidFill>
          <a:ln w="76200">
            <a:solidFill>
              <a:srgbClr val="0000FF"/>
            </a:solidFill>
            <a:miter lim="800000"/>
            <a:headEnd/>
            <a:tailEnd/>
          </a:ln>
          <a:effectLst/>
        </p:spPr>
        <p:txBody>
          <a:bodyPr wrap="square">
            <a:spAutoFit/>
          </a:bodyPr>
          <a:lstStyle/>
          <a:p>
            <a:pPr defTabSz="735013"/>
            <a:endParaRPr lang="en-US" sz="5400" b="1" dirty="0" smtClean="0"/>
          </a:p>
          <a:p>
            <a:pPr defTabSz="735013"/>
            <a:endParaRPr lang="en-US" sz="5400" b="1" dirty="0"/>
          </a:p>
          <a:p>
            <a:pPr defTabSz="735013"/>
            <a:endParaRPr lang="en-US" sz="5400" b="1" dirty="0" smtClean="0"/>
          </a:p>
          <a:p>
            <a:pPr defTabSz="735013"/>
            <a:endParaRPr lang="en-US" sz="5400" b="1" dirty="0"/>
          </a:p>
          <a:p>
            <a:pPr defTabSz="735013"/>
            <a:endParaRPr lang="en-US" sz="5400" b="1" dirty="0" smtClean="0"/>
          </a:p>
          <a:p>
            <a:pPr defTabSz="735013"/>
            <a:endParaRPr lang="en-US" sz="5400" b="1" dirty="0"/>
          </a:p>
          <a:p>
            <a:pPr defTabSz="735013"/>
            <a:endParaRPr lang="en-US" sz="5400" b="1" dirty="0"/>
          </a:p>
        </p:txBody>
      </p:sp>
      <p:sp>
        <p:nvSpPr>
          <p:cNvPr id="28621" name="Text Box 1997"/>
          <p:cNvSpPr txBox="1">
            <a:spLocks noChangeArrowheads="1"/>
          </p:cNvSpPr>
          <p:nvPr/>
        </p:nvSpPr>
        <p:spPr bwMode="auto">
          <a:xfrm>
            <a:off x="1371600" y="5867400"/>
            <a:ext cx="13639800" cy="14126944"/>
          </a:xfrm>
          <a:prstGeom prst="rect">
            <a:avLst/>
          </a:prstGeom>
          <a:solidFill>
            <a:srgbClr val="FFCC66">
              <a:alpha val="99001"/>
            </a:srgbClr>
          </a:solidFill>
          <a:ln w="104775">
            <a:solidFill>
              <a:srgbClr val="0000CC"/>
            </a:solidFill>
            <a:miter lim="800000"/>
            <a:headEnd/>
            <a:tailEnd/>
          </a:ln>
          <a:effectLst/>
        </p:spPr>
        <p:txBody>
          <a:bodyPr>
            <a:spAutoFit/>
          </a:bodyPr>
          <a:lstStyle/>
          <a:p>
            <a:pPr defTabSz="735013">
              <a:buFont typeface="Wingdings" pitchFamily="2" charset="2"/>
              <a:buChar char="q"/>
            </a:pPr>
            <a:r>
              <a:rPr lang="en-US" dirty="0" smtClean="0"/>
              <a:t>COUN 507: Career Development and Vocational Counseling, Spring 2010</a:t>
            </a:r>
            <a:endParaRPr lang="en-US" i="1" dirty="0"/>
          </a:p>
          <a:p>
            <a:pPr defTabSz="735013">
              <a:buFont typeface="Wingdings" pitchFamily="2" charset="2"/>
              <a:buChar char="q"/>
            </a:pPr>
            <a:r>
              <a:rPr lang="en-US" dirty="0" smtClean="0"/>
              <a:t>Instructor: Dr. Aida </a:t>
            </a:r>
            <a:r>
              <a:rPr lang="en-US" dirty="0" err="1" smtClean="0"/>
              <a:t>Hutz</a:t>
            </a:r>
            <a:endParaRPr lang="en-US" i="1" dirty="0"/>
          </a:p>
          <a:p>
            <a:pPr defTabSz="735013">
              <a:buFont typeface="Wingdings" pitchFamily="2" charset="2"/>
              <a:buChar char="q"/>
            </a:pPr>
            <a:r>
              <a:rPr lang="en-US" dirty="0"/>
              <a:t>Community </a:t>
            </a:r>
            <a:r>
              <a:rPr lang="en-US" dirty="0" smtClean="0"/>
              <a:t>Partner: Agency for New Americans</a:t>
            </a:r>
            <a:endParaRPr lang="en-US" dirty="0"/>
          </a:p>
          <a:p>
            <a:pPr defTabSz="735013">
              <a:buFont typeface="Wingdings" pitchFamily="2" charset="2"/>
              <a:buChar char="q"/>
            </a:pPr>
            <a:r>
              <a:rPr lang="en-US" dirty="0"/>
              <a:t>Community Partner’s Mission </a:t>
            </a:r>
            <a:r>
              <a:rPr lang="en-US" dirty="0" smtClean="0"/>
              <a:t>Statement: Promoting Self-Sufficiency for Refugees</a:t>
            </a:r>
            <a:endParaRPr lang="en-US" i="1" dirty="0"/>
          </a:p>
          <a:p>
            <a:pPr defTabSz="735013">
              <a:buFont typeface="Wingdings" pitchFamily="2" charset="2"/>
              <a:buChar char="q"/>
            </a:pPr>
            <a:r>
              <a:rPr lang="en-US" dirty="0"/>
              <a:t> Service Project </a:t>
            </a:r>
            <a:r>
              <a:rPr lang="en-US" dirty="0" smtClean="0"/>
              <a:t>Purpose: To help acclimate the family to the Boise area and the surrounding culture, and to aid in the development of their career skills in order to help them in the process of looking for a job</a:t>
            </a:r>
            <a:r>
              <a:rPr lang="en-US" dirty="0"/>
              <a:t>.</a:t>
            </a:r>
            <a:endParaRPr lang="en-US" i="1" dirty="0"/>
          </a:p>
          <a:p>
            <a:pPr defTabSz="735013">
              <a:buFont typeface="Wingdings" pitchFamily="2" charset="2"/>
              <a:buChar char="q"/>
            </a:pPr>
            <a:r>
              <a:rPr lang="en-US" dirty="0"/>
              <a:t> Learning </a:t>
            </a:r>
            <a:r>
              <a:rPr lang="en-US" dirty="0" smtClean="0"/>
              <a:t>Goals: To be reflective and adaptable to the needs of the family while simultaneously being aware of the interactions of cross-cultural and multicultural dynamics at play through our work with our family. In addition, it was imperative to the learning process that we were able and willing to be open to engaging in direct, respectful, and non-defensive communication with the instructor and agency staff about the experience.</a:t>
            </a:r>
            <a:endParaRPr lang="en-US" dirty="0"/>
          </a:p>
        </p:txBody>
      </p:sp>
      <p:sp>
        <p:nvSpPr>
          <p:cNvPr id="28626" name="Text Box 2002"/>
          <p:cNvSpPr txBox="1">
            <a:spLocks noChangeArrowheads="1"/>
          </p:cNvSpPr>
          <p:nvPr/>
        </p:nvSpPr>
        <p:spPr bwMode="auto">
          <a:xfrm>
            <a:off x="28117800" y="14706600"/>
            <a:ext cx="10789920" cy="16550640"/>
          </a:xfrm>
          <a:prstGeom prst="rect">
            <a:avLst/>
          </a:prstGeom>
          <a:solidFill>
            <a:srgbClr val="FFCC66">
              <a:alpha val="99001"/>
            </a:srgbClr>
          </a:solidFill>
          <a:ln w="104775">
            <a:solidFill>
              <a:srgbClr val="0000CC"/>
            </a:solidFill>
            <a:miter lim="800000"/>
            <a:headEnd/>
            <a:tailEnd/>
          </a:ln>
          <a:effectLst/>
        </p:spPr>
        <p:txBody>
          <a:bodyPr wrap="square">
            <a:spAutoFit/>
          </a:bodyPr>
          <a:lstStyle/>
          <a:p>
            <a:pPr defTabSz="735013"/>
            <a:r>
              <a:rPr lang="en-US" sz="4400" b="1" u="sng" dirty="0"/>
              <a:t>Reflection:</a:t>
            </a:r>
            <a:r>
              <a:rPr lang="en-US" sz="4400" dirty="0"/>
              <a:t> </a:t>
            </a:r>
            <a:endParaRPr lang="en-US" sz="4400" dirty="0" smtClean="0"/>
          </a:p>
          <a:p>
            <a:pPr defTabSz="735013"/>
            <a:r>
              <a:rPr lang="en-US" sz="4000" dirty="0" smtClean="0"/>
              <a:t>	</a:t>
            </a:r>
            <a:r>
              <a:rPr lang="en-US" sz="4250" dirty="0" smtClean="0"/>
              <a:t>We feel very lucky to have been given the opportunity to be involved in this unique experience. By working so closely with a refugee family, we were able to observe first hand how powerfully resilient the human spirit is, even in the face of such adversity. The sheer enthusiasm they possessed to learn about their  new environment in order to begin their life was absolutely contagious, and even though we were the ones whom were “teaching,” in many ways we were the students. In addition to being able to introduce the family to the American culture, they were more than excited to introduce us to their own, which was very interesting. In conclusion, it was very rewarding to be able to witness the family progressing on their personal path to independence. Although there were many times where communication was a barrier for us, we were able to utilize many of our basic counseling skills in order to adapt to the cross-cultural situations. Patience, compassion, understanding, and most importantly, a sense of humor, also helped facilitate a relationship based on mutual respect and trust. </a:t>
            </a:r>
          </a:p>
          <a:p>
            <a:pPr defTabSz="735013"/>
            <a:endParaRPr lang="en-US" sz="4000" dirty="0"/>
          </a:p>
          <a:p>
            <a:pPr defTabSz="735013"/>
            <a:endParaRPr lang="en-US" dirty="0" smtClean="0"/>
          </a:p>
          <a:p>
            <a:pPr defTabSz="735013"/>
            <a:endParaRPr lang="en-US" dirty="0"/>
          </a:p>
          <a:p>
            <a:pPr defTabSz="735013"/>
            <a:endParaRPr lang="en-US" dirty="0" smtClean="0"/>
          </a:p>
          <a:p>
            <a:pPr defTabSz="735013"/>
            <a:endParaRPr lang="en-US" dirty="0"/>
          </a:p>
          <a:p>
            <a:pPr defTabSz="735013"/>
            <a:endParaRPr lang="en-US" dirty="0"/>
          </a:p>
          <a:p>
            <a:pPr defTabSz="735013"/>
            <a:endParaRPr lang="en-US" dirty="0"/>
          </a:p>
        </p:txBody>
      </p:sp>
      <p:pic>
        <p:nvPicPr>
          <p:cNvPr id="22" name="Picture 21" descr="career2.jpg"/>
          <p:cNvPicPr>
            <a:picLocks noChangeAspect="1"/>
          </p:cNvPicPr>
          <p:nvPr/>
        </p:nvPicPr>
        <p:blipFill>
          <a:blip r:embed="rId6" cstate="print"/>
          <a:stretch>
            <a:fillRect/>
          </a:stretch>
        </p:blipFill>
        <p:spPr>
          <a:xfrm>
            <a:off x="6705600" y="26365200"/>
            <a:ext cx="8534400" cy="5562600"/>
          </a:xfrm>
          <a:prstGeom prst="rect">
            <a:avLst/>
          </a:prstGeom>
        </p:spPr>
      </p:pic>
      <p:pic>
        <p:nvPicPr>
          <p:cNvPr id="20" name="Picture 19" descr="career1.jpg"/>
          <p:cNvPicPr>
            <a:picLocks noChangeAspect="1"/>
          </p:cNvPicPr>
          <p:nvPr/>
        </p:nvPicPr>
        <p:blipFill>
          <a:blip r:embed="rId7" cstate="print"/>
          <a:stretch>
            <a:fillRect/>
          </a:stretch>
        </p:blipFill>
        <p:spPr>
          <a:xfrm>
            <a:off x="1143000" y="20574000"/>
            <a:ext cx="7252678" cy="7315200"/>
          </a:xfrm>
          <a:prstGeom prst="rect">
            <a:avLst/>
          </a:prstGeom>
        </p:spPr>
      </p:pic>
      <p:pic>
        <p:nvPicPr>
          <p:cNvPr id="16" name="Picture 15" descr="thumbnailCAYGJM3R.jpg"/>
          <p:cNvPicPr>
            <a:picLocks noChangeAspect="1"/>
          </p:cNvPicPr>
          <p:nvPr/>
        </p:nvPicPr>
        <p:blipFill>
          <a:blip r:embed="rId8" cstate="print"/>
          <a:stretch>
            <a:fillRect/>
          </a:stretch>
        </p:blipFill>
        <p:spPr>
          <a:xfrm>
            <a:off x="28422600" y="6248400"/>
            <a:ext cx="10058400" cy="750808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FF"/>
        </a:solidFill>
        <a:ln w="0" cap="flat" cmpd="sng" algn="in">
          <a:noFill/>
          <a:prstDash val="solid"/>
          <a:round/>
          <a:headEnd type="none" w="med" len="med"/>
          <a:tailEnd type="none" w="med" len="med"/>
        </a:ln>
        <a:effectLst/>
        <a:scene3d>
          <a:camera prst="legacyPerspectiveBottomLeft"/>
          <a:lightRig rig="legacyFlat3" dir="t"/>
        </a:scene3d>
        <a:sp3d extrusionH="887400" prstMaterial="legacyMatte">
          <a:bevelT w="13500" h="13500" prst="angle"/>
          <a:bevelB w="13500" h="13500" prst="angle"/>
          <a:extrusionClr>
            <a:srgbClr val="99CCFF"/>
          </a:extrusionClr>
        </a:sp3d>
      </a:spPr>
      <a:bodyPr vert="horz" wrap="square" lIns="36195" tIns="36195" rIns="36195" bIns="36195" numCol="1" anchor="t" anchorCtr="0" compatLnSpc="1">
        <a:prstTxWarp prst="textNoShape">
          <a:avLst/>
        </a:prstTxWarp>
      </a:bodyPr>
      <a:lstStyle>
        <a:defPPr marL="0" marR="0" indent="0" algn="l" defTabSz="73501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99CCFF"/>
        </a:solidFill>
        <a:ln w="0" cap="flat" cmpd="sng" algn="in">
          <a:noFill/>
          <a:prstDash val="solid"/>
          <a:round/>
          <a:headEnd type="none" w="med" len="med"/>
          <a:tailEnd type="none" w="med" len="med"/>
        </a:ln>
        <a:effectLst/>
        <a:scene3d>
          <a:camera prst="legacyPerspectiveBottomLeft"/>
          <a:lightRig rig="legacyFlat3" dir="t"/>
        </a:scene3d>
        <a:sp3d extrusionH="887400" prstMaterial="legacyMatte">
          <a:bevelT w="13500" h="13500" prst="angle"/>
          <a:bevelB w="13500" h="13500" prst="angle"/>
          <a:extrusionClr>
            <a:srgbClr val="99CCFF"/>
          </a:extrusionClr>
        </a:sp3d>
      </a:spPr>
      <a:bodyPr vert="horz" wrap="square" lIns="36195" tIns="36195" rIns="36195" bIns="36195" numCol="1" anchor="t" anchorCtr="0" compatLnSpc="1">
        <a:prstTxWarp prst="textNoShape">
          <a:avLst/>
        </a:prstTxWarp>
      </a:bodyPr>
      <a:lstStyle>
        <a:defPPr marL="0" marR="0" indent="0" algn="l" defTabSz="735013" rtl="0" eaLnBrk="1" fontAlgn="base" latinLnBrk="0" hangingPunct="1">
          <a:lnSpc>
            <a:spcPct val="100000"/>
          </a:lnSpc>
          <a:spcBef>
            <a:spcPct val="0"/>
          </a:spcBef>
          <a:spcAft>
            <a:spcPct val="0"/>
          </a:spcAft>
          <a:buClrTx/>
          <a:buSzTx/>
          <a:buFontTx/>
          <a:buNone/>
          <a:tabLst/>
          <a:defRPr kumimoji="0" lang="en-US" sz="4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3879</TotalTime>
  <Words>404</Words>
  <Application>Microsoft Office PowerPoint</Application>
  <PresentationFormat>Custom</PresentationFormat>
  <Paragraphs>41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Civic Engagement in Action:  Career Counseling with a Refugee Family Kinsey Nelson and Cami Conrad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JenniferPope</cp:lastModifiedBy>
  <cp:revision>217</cp:revision>
  <cp:lastPrinted>2002-01-28T19:42:31Z</cp:lastPrinted>
  <dcterms:created xsi:type="dcterms:W3CDTF">2002-01-26T23:38:43Z</dcterms:created>
  <dcterms:modified xsi:type="dcterms:W3CDTF">2010-04-19T20:48:55Z</dcterms:modified>
</cp:coreProperties>
</file>