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40233600" cy="32918400"/>
  <p:notesSz cx="6858000" cy="9080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7A45"/>
    <a:srgbClr val="7571A3"/>
    <a:srgbClr val="6B679D"/>
    <a:srgbClr val="67639B"/>
    <a:srgbClr val="595BB7"/>
    <a:srgbClr val="7E81C4"/>
    <a:srgbClr val="595DB3"/>
    <a:srgbClr val="7159B3"/>
    <a:srgbClr val="9999FF"/>
    <a:srgbClr val="99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40" autoAdjust="0"/>
    <p:restoredTop sz="94728" autoAdjust="0"/>
  </p:normalViewPr>
  <p:slideViewPr>
    <p:cSldViewPr>
      <p:cViewPr>
        <p:scale>
          <a:sx n="33" d="100"/>
          <a:sy n="33" d="100"/>
        </p:scale>
        <p:origin x="-72" y="-78"/>
      </p:cViewPr>
      <p:guideLst>
        <p:guide orient="horz" pos="10368"/>
        <p:guide pos="12672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93" tIns="46798" rIns="93593" bIns="46798" numCol="1" anchor="t" anchorCtr="0" compatLnSpc="1">
            <a:prstTxWarp prst="textNoShape">
              <a:avLst/>
            </a:prstTxWarp>
          </a:bodyPr>
          <a:lstStyle>
            <a:lvl1pPr defTabSz="93662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93" tIns="46798" rIns="93593" bIns="46798" numCol="1" anchor="t" anchorCtr="0" compatLnSpc="1">
            <a:prstTxWarp prst="textNoShape">
              <a:avLst/>
            </a:prstTxWarp>
          </a:bodyPr>
          <a:lstStyle>
            <a:lvl1pPr algn="r" defTabSz="93662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6475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93" tIns="46798" rIns="93593" bIns="46798" numCol="1" anchor="b" anchorCtr="0" compatLnSpc="1">
            <a:prstTxWarp prst="textNoShape">
              <a:avLst/>
            </a:prstTxWarp>
          </a:bodyPr>
          <a:lstStyle>
            <a:lvl1pPr defTabSz="93662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26475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93" tIns="46798" rIns="93593" bIns="46798" numCol="1" anchor="b" anchorCtr="0" compatLnSpc="1">
            <a:prstTxWarp prst="textNoShape">
              <a:avLst/>
            </a:prstTxWarp>
          </a:bodyPr>
          <a:lstStyle>
            <a:lvl1pPr algn="r" defTabSz="936625">
              <a:defRPr sz="1200" smtClean="0"/>
            </a:lvl1pPr>
          </a:lstStyle>
          <a:p>
            <a:pPr>
              <a:defRPr/>
            </a:pPr>
            <a:fld id="{9B095E34-A8D4-47CE-A981-0DD037E871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4975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7063" tIns="8530" rIns="17063" bIns="8530" numCol="1" anchor="t" anchorCtr="0" compatLnSpc="1">
            <a:prstTxWarp prst="textNoShape">
              <a:avLst/>
            </a:prstTxWarp>
          </a:bodyPr>
          <a:lstStyle>
            <a:lvl1pPr defTabSz="171450">
              <a:defRPr sz="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74975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7063" tIns="8530" rIns="17063" bIns="8530" numCol="1" anchor="t" anchorCtr="0" compatLnSpc="1">
            <a:prstTxWarp prst="textNoShape">
              <a:avLst/>
            </a:prstTxWarp>
          </a:bodyPr>
          <a:lstStyle>
            <a:lvl1pPr algn="r" defTabSz="171450">
              <a:defRPr sz="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50963" y="679450"/>
            <a:ext cx="4160837" cy="3403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318000"/>
            <a:ext cx="5041900" cy="408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7063" tIns="8530" rIns="17063" bIns="85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1713"/>
            <a:ext cx="297497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7063" tIns="8530" rIns="17063" bIns="8530" numCol="1" anchor="b" anchorCtr="0" compatLnSpc="1">
            <a:prstTxWarp prst="textNoShape">
              <a:avLst/>
            </a:prstTxWarp>
          </a:bodyPr>
          <a:lstStyle>
            <a:lvl1pPr defTabSz="171450">
              <a:defRPr sz="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8621713"/>
            <a:ext cx="297497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7063" tIns="8530" rIns="17063" bIns="8530" numCol="1" anchor="b" anchorCtr="0" compatLnSpc="1">
            <a:prstTxWarp prst="textNoShape">
              <a:avLst/>
            </a:prstTxWarp>
          </a:bodyPr>
          <a:lstStyle>
            <a:lvl1pPr algn="r" defTabSz="171450">
              <a:defRPr sz="200" smtClean="0"/>
            </a:lvl1pPr>
          </a:lstStyle>
          <a:p>
            <a:pPr>
              <a:defRPr/>
            </a:pPr>
            <a:fld id="{0BDE1069-0966-49ED-B627-27532752E0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83CE4B-07DB-4B11-A9AF-AF75DFD88367}" type="slidenum">
              <a:rPr lang="en-US"/>
              <a:pPr/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17838" y="10226675"/>
            <a:ext cx="34197925" cy="7054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35675" y="18653125"/>
            <a:ext cx="28162250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5F8D9B-A672-4F23-8C16-74820FDEB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16E76C-DA7E-4964-83B9-13DA0EC373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9170313" y="1317625"/>
            <a:ext cx="9051925" cy="280876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11363" y="1317625"/>
            <a:ext cx="27006550" cy="280876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7BD6BA-4624-4BB1-954E-833D483AC2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1363" y="1317625"/>
            <a:ext cx="36210875" cy="5486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011363" y="7680325"/>
            <a:ext cx="36210875" cy="21724938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BA4FD-3159-45C7-A082-2F93DCCCAA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13CD95-51B4-4B6F-A42E-8A813EE55F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8175" y="21153438"/>
            <a:ext cx="34197925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78175" y="13952538"/>
            <a:ext cx="34197925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A401D8-EC54-4D33-A1FD-CE54C4C9FB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11363" y="7680325"/>
            <a:ext cx="18029237" cy="21724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193000" y="7680325"/>
            <a:ext cx="18029238" cy="21724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1291A0-38AE-43FC-A168-BEA492E99D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1363" y="7369175"/>
            <a:ext cx="17776825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11363" y="10439400"/>
            <a:ext cx="17776825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437475" y="7369175"/>
            <a:ext cx="17784763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437475" y="10439400"/>
            <a:ext cx="17784763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9A2855-F282-4131-8B37-EC8AF2C714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57A626-842E-4F0F-BEFC-04D96C78BD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D6F4EB-0967-4EFC-AD82-5198DF352F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1363" y="1311275"/>
            <a:ext cx="13236575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30538" y="1311275"/>
            <a:ext cx="2249170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1363" y="6888163"/>
            <a:ext cx="13236575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385155-4680-43EF-8985-45B37606D4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86700" y="23042563"/>
            <a:ext cx="24139525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886700" y="2941638"/>
            <a:ext cx="24139525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86700" y="25763538"/>
            <a:ext cx="24139525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14A93A-66EA-4700-8A87-090CAE6CE3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11363" y="1317625"/>
            <a:ext cx="3621087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913" tIns="208954" rIns="417913" bIns="20895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1363" y="7680325"/>
            <a:ext cx="36210875" cy="2172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913" tIns="208954" rIns="417913" bIns="2089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11363" y="29976763"/>
            <a:ext cx="93884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7913" tIns="208954" rIns="417913" bIns="208954" numCol="1" anchor="t" anchorCtr="0" compatLnSpc="1">
            <a:prstTxWarp prst="textNoShape">
              <a:avLst/>
            </a:prstTxWarp>
          </a:bodyPr>
          <a:lstStyle>
            <a:lvl1pPr>
              <a:defRPr sz="6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746163" y="29976763"/>
            <a:ext cx="127412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7913" tIns="208954" rIns="417913" bIns="208954" numCol="1" anchor="t" anchorCtr="0" compatLnSpc="1">
            <a:prstTxWarp prst="textNoShape">
              <a:avLst/>
            </a:prstTxWarp>
          </a:bodyPr>
          <a:lstStyle>
            <a:lvl1pPr algn="ctr">
              <a:defRPr sz="6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8833763" y="29976763"/>
            <a:ext cx="93884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7913" tIns="208954" rIns="417913" bIns="208954" numCol="1" anchor="t" anchorCtr="0" compatLnSpc="1">
            <a:prstTxWarp prst="textNoShape">
              <a:avLst/>
            </a:prstTxWarp>
          </a:bodyPr>
          <a:lstStyle>
            <a:lvl1pPr algn="r">
              <a:defRPr sz="6400">
                <a:latin typeface="Arial" charset="0"/>
              </a:defRPr>
            </a:lvl1pPr>
          </a:lstStyle>
          <a:p>
            <a:fld id="{D63FF8FD-6A56-4B46-836E-193A74117B6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8" r:id="rId2"/>
    <p:sldLayoutId id="2147483667" r:id="rId3"/>
    <p:sldLayoutId id="2147483666" r:id="rId4"/>
    <p:sldLayoutId id="2147483665" r:id="rId5"/>
    <p:sldLayoutId id="2147483664" r:id="rId6"/>
    <p:sldLayoutId id="2147483663" r:id="rId7"/>
    <p:sldLayoutId id="2147483662" r:id="rId8"/>
    <p:sldLayoutId id="2147483661" r:id="rId9"/>
    <p:sldLayoutId id="2147483660" r:id="rId10"/>
    <p:sldLayoutId id="2147483659" r:id="rId11"/>
    <p:sldLayoutId id="2147483658" r:id="rId12"/>
  </p:sldLayoutIdLst>
  <p:txStyles>
    <p:titleStyle>
      <a:lvl1pPr algn="ctr" defTabSz="4179888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79888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2pPr>
      <a:lvl3pPr algn="ctr" defTabSz="4179888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3pPr>
      <a:lvl4pPr algn="ctr" defTabSz="4179888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4pPr>
      <a:lvl5pPr algn="ctr" defTabSz="4179888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5pPr>
      <a:lvl6pPr marL="457200" algn="ctr" defTabSz="4179888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6pPr>
      <a:lvl7pPr marL="914400" algn="ctr" defTabSz="4179888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7pPr>
      <a:lvl8pPr marL="1371600" algn="ctr" defTabSz="4179888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8pPr>
      <a:lvl9pPr marL="1828800" algn="ctr" defTabSz="4179888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9pPr>
    </p:titleStyle>
    <p:bodyStyle>
      <a:lvl1pPr marL="1566863" indent="-1566863" algn="l" defTabSz="4179888" rtl="0" eaLnBrk="0" fontAlgn="base" hangingPunct="0">
        <a:spcBef>
          <a:spcPct val="20000"/>
        </a:spcBef>
        <a:spcAft>
          <a:spcPct val="0"/>
        </a:spcAft>
        <a:buChar char="•"/>
        <a:defRPr sz="14600">
          <a:solidFill>
            <a:schemeClr val="tx1"/>
          </a:solidFill>
          <a:latin typeface="+mn-lt"/>
          <a:ea typeface="+mn-ea"/>
          <a:cs typeface="+mn-cs"/>
        </a:defRPr>
      </a:lvl1pPr>
      <a:lvl2pPr marL="3395663" indent="-1304925" algn="l" defTabSz="4179888" rtl="0" eaLnBrk="0" fontAlgn="base" hangingPunct="0">
        <a:spcBef>
          <a:spcPct val="20000"/>
        </a:spcBef>
        <a:spcAft>
          <a:spcPct val="0"/>
        </a:spcAft>
        <a:buChar char="–"/>
        <a:defRPr sz="12800">
          <a:solidFill>
            <a:schemeClr val="tx1"/>
          </a:solidFill>
          <a:latin typeface="+mn-lt"/>
        </a:defRPr>
      </a:lvl2pPr>
      <a:lvl3pPr marL="5224463" indent="-1044575" algn="l" defTabSz="4179888" rtl="0" eaLnBrk="0" fontAlgn="base" hangingPunct="0">
        <a:spcBef>
          <a:spcPct val="20000"/>
        </a:spcBef>
        <a:spcAft>
          <a:spcPct val="0"/>
        </a:spcAft>
        <a:buChar char="•"/>
        <a:defRPr sz="11000">
          <a:solidFill>
            <a:schemeClr val="tx1"/>
          </a:solidFill>
          <a:latin typeface="+mn-lt"/>
        </a:defRPr>
      </a:lvl3pPr>
      <a:lvl4pPr marL="7315200" indent="-1044575" algn="l" defTabSz="4179888" rtl="0" eaLnBrk="0" fontAlgn="base" hangingPunct="0">
        <a:spcBef>
          <a:spcPct val="20000"/>
        </a:spcBef>
        <a:spcAft>
          <a:spcPct val="0"/>
        </a:spcAft>
        <a:buChar char="–"/>
        <a:defRPr sz="9100">
          <a:solidFill>
            <a:schemeClr val="tx1"/>
          </a:solidFill>
          <a:latin typeface="+mn-lt"/>
        </a:defRPr>
      </a:lvl4pPr>
      <a:lvl5pPr marL="9405938" indent="-1046163" algn="l" defTabSz="4179888" rtl="0" eaLnBrk="0" fontAlgn="base" hangingPunct="0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5pPr>
      <a:lvl6pPr marL="9863138" indent="-1046163" algn="l" defTabSz="4179888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6pPr>
      <a:lvl7pPr marL="10320338" indent="-1046163" algn="l" defTabSz="4179888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7pPr>
      <a:lvl8pPr marL="10777538" indent="-1046163" algn="l" defTabSz="4179888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8pPr>
      <a:lvl9pPr marL="11234738" indent="-1046163" algn="l" defTabSz="4179888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268200" y="11658600"/>
            <a:ext cx="6858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4">
                <a:satMod val="175000"/>
                <a:alpha val="40000"/>
              </a:schemeClr>
            </a:glow>
            <a:softEdge rad="635000"/>
          </a:effectLst>
          <a:scene3d>
            <a:camera prst="isometricOffAxis2Left"/>
            <a:lightRig rig="threePt" dir="t"/>
          </a:scene3d>
        </p:spPr>
      </p:pic>
      <p:sp>
        <p:nvSpPr>
          <p:cNvPr id="10" name="TextBox 9"/>
          <p:cNvSpPr txBox="1"/>
          <p:nvPr/>
        </p:nvSpPr>
        <p:spPr>
          <a:xfrm>
            <a:off x="9220200" y="29718000"/>
            <a:ext cx="13487400" cy="2062103"/>
          </a:xfrm>
          <a:prstGeom prst="rect">
            <a:avLst/>
          </a:prstGeom>
          <a:noFill/>
          <a:ln w="34925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err="1" smtClean="0">
                <a:cs typeface="Simplified Arabic Fixed" pitchFamily="49" charset="-78"/>
              </a:rPr>
              <a:t>Coun</a:t>
            </a:r>
            <a:r>
              <a:rPr lang="en-US" sz="3200" dirty="0" smtClean="0">
                <a:cs typeface="Simplified Arabic Fixed" pitchFamily="49" charset="-78"/>
              </a:rPr>
              <a:t> 507: Career Development and Vocational Counseling, Spring 2010			</a:t>
            </a:r>
          </a:p>
          <a:p>
            <a:r>
              <a:rPr lang="en-US" sz="3200" dirty="0" smtClean="0">
                <a:cs typeface="Simplified Arabic Fixed" pitchFamily="49" charset="-78"/>
              </a:rPr>
              <a:t>					Instructor: Dr. Aida </a:t>
            </a:r>
            <a:r>
              <a:rPr lang="en-US" sz="3200" dirty="0" err="1" smtClean="0">
                <a:cs typeface="Simplified Arabic Fixed" pitchFamily="49" charset="-78"/>
              </a:rPr>
              <a:t>Hutz</a:t>
            </a:r>
            <a:endParaRPr lang="en-US" sz="3200" dirty="0" smtClean="0">
              <a:cs typeface="Simplified Arabic Fixed" pitchFamily="49" charset="-78"/>
            </a:endParaRPr>
          </a:p>
          <a:p>
            <a:endParaRPr lang="en-US" sz="3200" dirty="0" smtClean="0">
              <a:cs typeface="Simplified Arabic Fixed" pitchFamily="49" charset="-78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6383000" y="381000"/>
            <a:ext cx="23469600" cy="3717925"/>
          </a:xfrm>
          <a:solidFill>
            <a:srgbClr val="726898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9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ndalus" pitchFamily="2" charset="-78"/>
                <a:cs typeface="Andalus" pitchFamily="2" charset="-78"/>
              </a:rPr>
              <a:t>Civic Engagement in Action</a:t>
            </a:r>
            <a:r>
              <a:rPr lang="en-US" sz="73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ndalus" pitchFamily="2" charset="-78"/>
                <a:cs typeface="Andalus" pitchFamily="2" charset="-78"/>
              </a:rPr>
              <a:t>: </a:t>
            </a:r>
            <a:r>
              <a:rPr lang="en-US" sz="73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ndalus" pitchFamily="2" charset="-78"/>
                <a:cs typeface="Andalus" pitchFamily="2" charset="-78"/>
              </a:rPr>
              <a:t/>
            </a:r>
            <a:br>
              <a:rPr lang="en-US" sz="73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ndalus" pitchFamily="2" charset="-78"/>
                <a:cs typeface="Andalus" pitchFamily="2" charset="-78"/>
              </a:rPr>
            </a:br>
            <a:r>
              <a:rPr lang="en-US" sz="73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ndalus" pitchFamily="2" charset="-78"/>
                <a:cs typeface="Andalus" pitchFamily="2" charset="-78"/>
              </a:rPr>
              <a:t>Career Counseling From Theory to Application</a:t>
            </a:r>
            <a:br>
              <a:rPr lang="en-US" sz="73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ndalus" pitchFamily="2" charset="-78"/>
                <a:cs typeface="Andalus" pitchFamily="2" charset="-78"/>
              </a:rPr>
            </a:br>
            <a:r>
              <a:rPr lang="en-US" sz="6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ndalus" pitchFamily="2" charset="-78"/>
                <a:cs typeface="Andalus" pitchFamily="2" charset="-78"/>
              </a:rPr>
              <a:t>Gretchen Finley, Laura Mundy, </a:t>
            </a:r>
            <a:r>
              <a:rPr lang="en-US" sz="66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ndalus" pitchFamily="2" charset="-78"/>
                <a:cs typeface="Andalus" pitchFamily="2" charset="-78"/>
              </a:rPr>
              <a:t>Jeana</a:t>
            </a:r>
            <a:r>
              <a:rPr lang="en-US" sz="6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ndalus" pitchFamily="2" charset="-78"/>
                <a:cs typeface="Andalus" pitchFamily="2" charset="-78"/>
              </a:rPr>
              <a:t> Phillips</a:t>
            </a:r>
          </a:p>
        </p:txBody>
      </p:sp>
      <p:pic>
        <p:nvPicPr>
          <p:cNvPr id="2051" name="Picture 1980" descr="logorevhorpc"/>
          <p:cNvPicPr preferRelativeResize="0"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070800" y="27508200"/>
            <a:ext cx="6400800" cy="3108960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</p:spPr>
      </p:pic>
      <p:pic>
        <p:nvPicPr>
          <p:cNvPr id="2052" name="Picture 198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908000" y="28803600"/>
            <a:ext cx="6698116" cy="301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7660600" y="1981200"/>
            <a:ext cx="1847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3" name="Picture 12" descr="Hasib's bike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1394400" y="7010400"/>
            <a:ext cx="6858000" cy="514350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14" name="TextBox 13"/>
          <p:cNvSpPr txBox="1"/>
          <p:nvPr/>
        </p:nvSpPr>
        <p:spPr>
          <a:xfrm>
            <a:off x="18973800" y="9372600"/>
            <a:ext cx="990600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Tempus Sans ITC" pitchFamily="82" charset="0"/>
              </a:rPr>
              <a:t>Purpose: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  <a:latin typeface="Tempus Sans ITC" pitchFamily="82" charset="0"/>
              </a:rPr>
              <a:t>Aid newly settled refugees in the development of skills associated with finding and keeping a job.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  <a:latin typeface="Tempus Sans ITC" pitchFamily="82" charset="0"/>
              </a:rPr>
              <a:t>Aid family in a culturally appropriate way, with sensitivity towards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  <a:latin typeface="Tempus Sans ITC" pitchFamily="82" charset="0"/>
              </a:rPr>
              <a:t> life roles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  <a:latin typeface="Tempus Sans ITC" pitchFamily="82" charset="0"/>
              </a:rPr>
              <a:t> social values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  <a:latin typeface="Tempus Sans ITC" pitchFamily="82" charset="0"/>
              </a:rPr>
              <a:t>vocational goals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  <a:latin typeface="Tempus Sans ITC" pitchFamily="82" charset="0"/>
              </a:rPr>
              <a:t> immediate needs</a:t>
            </a:r>
            <a:endParaRPr lang="en-US" dirty="0">
              <a:solidFill>
                <a:srgbClr val="C00000"/>
              </a:solidFill>
              <a:latin typeface="Tempus Sans ITC" pitchFamily="8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259800" y="22021800"/>
            <a:ext cx="104394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dirty="0" smtClean="0">
                <a:solidFill>
                  <a:srgbClr val="C00000"/>
                </a:solidFill>
                <a:latin typeface="Tempus Sans ITC" pitchFamily="82" charset="0"/>
              </a:rPr>
              <a:t>Learning Goals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  <a:latin typeface="Tempus Sans ITC" pitchFamily="82" charset="0"/>
              </a:rPr>
              <a:t>To help a refugee family find work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  <a:latin typeface="Tempus Sans ITC" pitchFamily="82" charset="0"/>
              </a:rPr>
              <a:t>To help a refugee family integrate into a new surrounding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  <a:latin typeface="Tempus Sans ITC" pitchFamily="82" charset="0"/>
              </a:rPr>
              <a:t>To place career counseling theories into practice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  <a:latin typeface="Tempus Sans ITC" pitchFamily="82" charset="0"/>
              </a:rPr>
              <a:t>To be involved in an active multicultural experience</a:t>
            </a:r>
            <a:endParaRPr lang="en-US" dirty="0">
              <a:solidFill>
                <a:srgbClr val="C00000"/>
              </a:solidFill>
              <a:latin typeface="Tempus Sans ITC" pitchFamily="8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14400" y="10363200"/>
            <a:ext cx="11353800" cy="10618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C00000"/>
                </a:solidFill>
                <a:latin typeface="Teen" pitchFamily="2" charset="0"/>
              </a:rPr>
              <a:t>Activities: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>
                <a:solidFill>
                  <a:srgbClr val="C00000"/>
                </a:solidFill>
                <a:latin typeface="Teen" pitchFamily="2" charset="0"/>
              </a:rPr>
              <a:t>Worked with a newly arrived refugee family from a career and multicultural counseling perspective.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>
                <a:solidFill>
                  <a:srgbClr val="C00000"/>
                </a:solidFill>
                <a:latin typeface="Teen" pitchFamily="2" charset="0"/>
              </a:rPr>
              <a:t>Practiced and supported family with filling out job applications, interviewing skills, and identification of potential jobs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>
                <a:solidFill>
                  <a:srgbClr val="C00000"/>
                </a:solidFill>
                <a:latin typeface="Teen" pitchFamily="2" charset="0"/>
              </a:rPr>
              <a:t>Practiced speaking and writing English 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>
                <a:solidFill>
                  <a:srgbClr val="C00000"/>
                </a:solidFill>
                <a:latin typeface="Teen" pitchFamily="2" charset="0"/>
              </a:rPr>
              <a:t>Assisted in creating connections in the community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>
                <a:solidFill>
                  <a:srgbClr val="C00000"/>
                </a:solidFill>
                <a:latin typeface="Teen" pitchFamily="2" charset="0"/>
              </a:rPr>
              <a:t>Helped Family obtain knowledge of community resources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>
                <a:solidFill>
                  <a:srgbClr val="C00000"/>
                </a:solidFill>
                <a:latin typeface="Teen" pitchFamily="2" charset="0"/>
              </a:rPr>
              <a:t>Researched cultural background of family to gain insight into potentially different worldviews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>
                <a:solidFill>
                  <a:srgbClr val="C00000"/>
                </a:solidFill>
                <a:latin typeface="Teen" pitchFamily="2" charset="0"/>
              </a:rPr>
              <a:t>Provided support and encouragement to the family through the difficult process of adapting to a different life; one that may not have met previously held expectations or desires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>
                <a:solidFill>
                  <a:srgbClr val="C00000"/>
                </a:solidFill>
                <a:latin typeface="Teen" pitchFamily="2" charset="0"/>
              </a:rPr>
              <a:t>Acknowledged own experiences and feelings through the process of assisting and supporting others.</a:t>
            </a:r>
            <a:endParaRPr lang="en-US" sz="3600" dirty="0">
              <a:solidFill>
                <a:srgbClr val="C00000"/>
              </a:solidFill>
              <a:latin typeface="Teen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639800" y="17678400"/>
            <a:ext cx="8534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247A45"/>
                </a:solidFill>
                <a:latin typeface="Teen" pitchFamily="2" charset="0"/>
              </a:rPr>
              <a:t>“When we were finally able to meet with our family, in their entirety, and begin our relationship, all previous expectations dissolved.” </a:t>
            </a:r>
            <a:endParaRPr lang="en-US" dirty="0">
              <a:solidFill>
                <a:srgbClr val="247A45"/>
              </a:solidFill>
              <a:latin typeface="Teen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497800" y="5486400"/>
            <a:ext cx="9829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247A45"/>
                </a:solidFill>
                <a:latin typeface="Teen" pitchFamily="2" charset="0"/>
              </a:rPr>
              <a:t>“I have learned how difficult it is for someone who is non-English speaking to navigate the current career development system in the U.S.”</a:t>
            </a:r>
            <a:endParaRPr lang="en-US" dirty="0">
              <a:solidFill>
                <a:srgbClr val="247A45"/>
              </a:solidFill>
              <a:latin typeface="Teen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219200" y="2362200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247A45"/>
                </a:solidFill>
                <a:latin typeface="Teen" pitchFamily="2" charset="0"/>
              </a:rPr>
              <a:t>“I am more aware of the need to advocate for the refugee population, and will continue to do so through my counseling career.” </a:t>
            </a:r>
            <a:endParaRPr lang="en-US" dirty="0">
              <a:solidFill>
                <a:srgbClr val="247A45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879800" y="12496800"/>
            <a:ext cx="10744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247A45"/>
                </a:solidFill>
                <a:latin typeface="Teen" pitchFamily="2" charset="0"/>
              </a:rPr>
              <a:t>“I have been touched by the resiliency exhibited by this family, and will remember them as my example when I encounter my own life difficulties.”</a:t>
            </a:r>
            <a:endParaRPr lang="en-US" dirty="0">
              <a:solidFill>
                <a:srgbClr val="247A45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486400" y="6705600"/>
            <a:ext cx="11963400" cy="3046988"/>
          </a:xfrm>
          <a:prstGeom prst="rect">
            <a:avLst/>
          </a:prstGeom>
          <a:solidFill>
            <a:srgbClr val="7571A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solidFill>
                  <a:srgbClr val="FFC000"/>
                </a:solidFill>
                <a:latin typeface="Andalus" pitchFamily="2" charset="-78"/>
                <a:ea typeface="SimHei" pitchFamily="49" charset="-122"/>
                <a:cs typeface="Andalus" pitchFamily="2" charset="-78"/>
              </a:rPr>
              <a:t>Agency for New Americans: </a:t>
            </a:r>
          </a:p>
          <a:p>
            <a:pPr algn="ctr"/>
            <a:r>
              <a:rPr lang="en-US" sz="6000" dirty="0" smtClean="0">
                <a:solidFill>
                  <a:srgbClr val="FFC000"/>
                </a:solidFill>
                <a:latin typeface="Andalus" pitchFamily="2" charset="-78"/>
                <a:ea typeface="SimHei" pitchFamily="49" charset="-122"/>
                <a:cs typeface="Andalus" pitchFamily="2" charset="-78"/>
              </a:rPr>
              <a:t>Promoting Self-Sufficiency for Refugees</a:t>
            </a:r>
            <a:endParaRPr lang="en-US" sz="6000" dirty="0">
              <a:solidFill>
                <a:srgbClr val="FFC000"/>
              </a:solidFill>
              <a:latin typeface="Andalus" pitchFamily="2" charset="-78"/>
              <a:ea typeface="SimHei" pitchFamily="49" charset="-122"/>
              <a:cs typeface="Andalus" pitchFamily="2" charset="-7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66800" y="22174200"/>
            <a:ext cx="11887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247A45"/>
                </a:solidFill>
                <a:latin typeface="Teen" pitchFamily="2" charset="0"/>
              </a:rPr>
              <a:t>“Currently, I am feeling very moved by our family and the relationships we have formed. I have been continuously humbled throughout this process as I witness the resiliency and openness of our family. Together, we have embarked on a journey and have learned much from each other. This family has been critical in assisting me on my own personal quest to understand myself and my place in the world.” </a:t>
            </a:r>
            <a:endParaRPr lang="en-US" sz="4000" dirty="0">
              <a:solidFill>
                <a:srgbClr val="247A45"/>
              </a:solidFill>
              <a:latin typeface="Teen" pitchFamily="2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3088600" y="16916400"/>
            <a:ext cx="7880231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0439400" y="1143000"/>
            <a:ext cx="5620871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reflection blurRad="6350" stA="52000" endA="300" endPos="35000" dir="5400000" sy="-100000" algn="bl" rotWithShape="0"/>
          </a:effec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3944600" y="23012400"/>
            <a:ext cx="5303859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689800" y="19180278"/>
            <a:ext cx="4114800" cy="6041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9CCFF"/>
        </a:solidFill>
        <a:ln w="0" cap="flat" cmpd="sng" algn="in">
          <a:noFill/>
          <a:prstDash val="solid"/>
          <a:round/>
          <a:headEnd type="none" w="med" len="med"/>
          <a:tailEnd type="none" w="med" len="med"/>
        </a:ln>
        <a:effectLst/>
        <a:scene3d>
          <a:camera prst="legacyPerspectiveBottomLeft"/>
          <a:lightRig rig="legacyFlat3" dir="t"/>
        </a:scene3d>
        <a:sp3d extrusionH="887400" prstMaterial="legacyMatte">
          <a:bevelT w="13500" h="13500" prst="angle"/>
          <a:bevelB w="13500" h="13500" prst="angle"/>
          <a:extrusionClr>
            <a:srgbClr val="99CCFF"/>
          </a:extrusionClr>
        </a:sp3d>
      </a:spPr>
      <a:bodyPr vert="horz" wrap="square" lIns="36195" tIns="36195" rIns="36195" bIns="36195" numCol="1" anchor="t" anchorCtr="0" compatLnSpc="1">
        <a:prstTxWarp prst="textNoShape">
          <a:avLst/>
        </a:prstTxWarp>
      </a:bodyPr>
      <a:lstStyle>
        <a:defPPr marL="0" marR="0" indent="0" algn="l" defTabSz="7350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9CCFF"/>
        </a:solidFill>
        <a:ln w="0" cap="flat" cmpd="sng" algn="in">
          <a:noFill/>
          <a:prstDash val="solid"/>
          <a:round/>
          <a:headEnd type="none" w="med" len="med"/>
          <a:tailEnd type="none" w="med" len="med"/>
        </a:ln>
        <a:effectLst/>
        <a:scene3d>
          <a:camera prst="legacyPerspectiveBottomLeft"/>
          <a:lightRig rig="legacyFlat3" dir="t"/>
        </a:scene3d>
        <a:sp3d extrusionH="887400" prstMaterial="legacyMatte">
          <a:bevelT w="13500" h="13500" prst="angle"/>
          <a:bevelB w="13500" h="13500" prst="angle"/>
          <a:extrusionClr>
            <a:srgbClr val="99CCFF"/>
          </a:extrusionClr>
        </a:sp3d>
      </a:spPr>
      <a:bodyPr vert="horz" wrap="square" lIns="36195" tIns="36195" rIns="36195" bIns="36195" numCol="1" anchor="t" anchorCtr="0" compatLnSpc="1">
        <a:prstTxWarp prst="textNoShape">
          <a:avLst/>
        </a:prstTxWarp>
      </a:bodyPr>
      <a:lstStyle>
        <a:defPPr marL="0" marR="0" indent="0" algn="l" defTabSz="7350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3868</TotalTime>
  <Words>391</Words>
  <Application>Microsoft Office PowerPoint</Application>
  <PresentationFormat>Custom</PresentationFormat>
  <Paragraphs>32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Civic Engagement in Action:  Career Counseling From Theory to Application Gretchen Finley, Laura Mundy, Jeana Phillips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Unknown User</dc:creator>
  <cp:lastModifiedBy>JenniferPope</cp:lastModifiedBy>
  <cp:revision>245</cp:revision>
  <cp:lastPrinted>2002-01-28T19:42:31Z</cp:lastPrinted>
  <dcterms:created xsi:type="dcterms:W3CDTF">2002-01-26T23:38:43Z</dcterms:created>
  <dcterms:modified xsi:type="dcterms:W3CDTF">2010-04-19T20:29:42Z</dcterms:modified>
</cp:coreProperties>
</file>