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3" r:id="rId4"/>
    <p:sldId id="275" r:id="rId5"/>
    <p:sldId id="261" r:id="rId6"/>
    <p:sldId id="272" r:id="rId7"/>
    <p:sldId id="258" r:id="rId8"/>
    <p:sldId id="266" r:id="rId9"/>
    <p:sldId id="267" r:id="rId10"/>
    <p:sldId id="276" r:id="rId11"/>
    <p:sldId id="263" r:id="rId12"/>
    <p:sldId id="262" r:id="rId13"/>
    <p:sldId id="264" r:id="rId14"/>
    <p:sldId id="271" r:id="rId15"/>
    <p:sldId id="27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4EBE"/>
    <a:srgbClr val="0255D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50483" autoAdjust="0"/>
  </p:normalViewPr>
  <p:slideViewPr>
    <p:cSldViewPr>
      <p:cViewPr varScale="1">
        <p:scale>
          <a:sx n="43" d="100"/>
          <a:sy n="43" d="100"/>
        </p:scale>
        <p:origin x="-247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72641-2776-427D-B70B-38D0CDDED9AF}" type="doc">
      <dgm:prSet loTypeId="urn:microsoft.com/office/officeart/2005/8/layout/radial3" loCatId="relationship" qsTypeId="urn:microsoft.com/office/officeart/2005/8/quickstyle/3d1" qsCatId="3D" csTypeId="urn:microsoft.com/office/officeart/2005/8/colors/colorful5" csCatId="colorful" phldr="1"/>
      <dgm:spPr/>
      <dgm:t>
        <a:bodyPr/>
        <a:lstStyle/>
        <a:p>
          <a:endParaRPr lang="en-US"/>
        </a:p>
      </dgm:t>
    </dgm:pt>
    <dgm:pt modelId="{5B13E40A-8A81-4057-9805-FB9949D9EF5A}">
      <dgm:prSet/>
      <dgm:spPr/>
      <dgm:t>
        <a:bodyPr/>
        <a:lstStyle/>
        <a:p>
          <a:pPr rtl="0"/>
          <a:endParaRPr lang="en-US" dirty="0"/>
        </a:p>
      </dgm:t>
    </dgm:pt>
    <dgm:pt modelId="{0B0DCCF2-EF53-4561-A270-3E6522BEA717}" type="parTrans" cxnId="{1C12C9B0-5C4D-4E49-870D-5D46C74F5AE5}">
      <dgm:prSet/>
      <dgm:spPr/>
      <dgm:t>
        <a:bodyPr/>
        <a:lstStyle/>
        <a:p>
          <a:endParaRPr lang="en-US"/>
        </a:p>
      </dgm:t>
    </dgm:pt>
    <dgm:pt modelId="{00256C31-E089-4E53-AB49-97DE34665295}" type="sibTrans" cxnId="{1C12C9B0-5C4D-4E49-870D-5D46C74F5AE5}">
      <dgm:prSet/>
      <dgm:spPr/>
      <dgm:t>
        <a:bodyPr/>
        <a:lstStyle/>
        <a:p>
          <a:endParaRPr lang="en-US"/>
        </a:p>
      </dgm:t>
    </dgm:pt>
    <dgm:pt modelId="{8564D36F-1773-48F3-93BE-07444F310488}">
      <dgm:prSet/>
      <dgm:spPr/>
      <dgm:t>
        <a:bodyPr/>
        <a:lstStyle/>
        <a:p>
          <a:pPr rtl="0"/>
          <a:r>
            <a:rPr lang="en-US" dirty="0" smtClean="0"/>
            <a:t>Users have mobile devices</a:t>
          </a:r>
          <a:endParaRPr lang="en-US" dirty="0"/>
        </a:p>
      </dgm:t>
    </dgm:pt>
    <dgm:pt modelId="{B265C7D2-17A7-4797-BEC9-C63D7FFB9948}" type="parTrans" cxnId="{D5593726-9D29-4A73-BDB9-B58554818C21}">
      <dgm:prSet/>
      <dgm:spPr/>
      <dgm:t>
        <a:bodyPr/>
        <a:lstStyle/>
        <a:p>
          <a:endParaRPr lang="en-US"/>
        </a:p>
      </dgm:t>
    </dgm:pt>
    <dgm:pt modelId="{D62C5315-5E0D-4725-B08E-EB9C4A4495AA}" type="sibTrans" cxnId="{D5593726-9D29-4A73-BDB9-B58554818C21}">
      <dgm:prSet/>
      <dgm:spPr/>
      <dgm:t>
        <a:bodyPr/>
        <a:lstStyle/>
        <a:p>
          <a:endParaRPr lang="en-US"/>
        </a:p>
      </dgm:t>
    </dgm:pt>
    <dgm:pt modelId="{EE567207-E2E8-40FB-9EF1-0F719AABF0B8}">
      <dgm:prSet/>
      <dgm:spPr/>
      <dgm:t>
        <a:bodyPr/>
        <a:lstStyle/>
        <a:p>
          <a:pPr rtl="0"/>
          <a:r>
            <a:rPr lang="en-US" dirty="0" smtClean="0"/>
            <a:t>They use them to get information</a:t>
          </a:r>
          <a:endParaRPr lang="en-US" dirty="0"/>
        </a:p>
      </dgm:t>
    </dgm:pt>
    <dgm:pt modelId="{81C3628A-5674-401D-8598-889F42781CDE}" type="parTrans" cxnId="{42809B53-21B5-4CCA-B010-63AE2386B22F}">
      <dgm:prSet/>
      <dgm:spPr/>
      <dgm:t>
        <a:bodyPr/>
        <a:lstStyle/>
        <a:p>
          <a:endParaRPr lang="en-US"/>
        </a:p>
      </dgm:t>
    </dgm:pt>
    <dgm:pt modelId="{7B39C02C-B068-49E2-B2A3-D805B674F06F}" type="sibTrans" cxnId="{42809B53-21B5-4CCA-B010-63AE2386B22F}">
      <dgm:prSet/>
      <dgm:spPr/>
      <dgm:t>
        <a:bodyPr/>
        <a:lstStyle/>
        <a:p>
          <a:endParaRPr lang="en-US"/>
        </a:p>
      </dgm:t>
    </dgm:pt>
    <dgm:pt modelId="{FD0F42F4-0CFF-4E23-A99F-AFAF1D3488FC}">
      <dgm:prSet/>
      <dgm:spPr/>
      <dgm:t>
        <a:bodyPr/>
        <a:lstStyle/>
        <a:p>
          <a:pPr rtl="0"/>
          <a:r>
            <a:rPr lang="en-US" dirty="0" smtClean="0"/>
            <a:t>SMS Reference</a:t>
          </a:r>
          <a:endParaRPr lang="en-US" dirty="0"/>
        </a:p>
      </dgm:t>
    </dgm:pt>
    <dgm:pt modelId="{D4F27C8E-777D-4E57-A29A-CE276AE824B2}" type="parTrans" cxnId="{34D1EF22-B40C-4B8D-87D4-A72D57C7EEF8}">
      <dgm:prSet/>
      <dgm:spPr/>
      <dgm:t>
        <a:bodyPr/>
        <a:lstStyle/>
        <a:p>
          <a:endParaRPr lang="en-US"/>
        </a:p>
      </dgm:t>
    </dgm:pt>
    <dgm:pt modelId="{C61F30FF-F261-4B8F-8681-44B64EBA202E}" type="sibTrans" cxnId="{34D1EF22-B40C-4B8D-87D4-A72D57C7EEF8}">
      <dgm:prSet/>
      <dgm:spPr/>
      <dgm:t>
        <a:bodyPr/>
        <a:lstStyle/>
        <a:p>
          <a:endParaRPr lang="en-US"/>
        </a:p>
      </dgm:t>
    </dgm:pt>
    <dgm:pt modelId="{F33CDEFE-B9FD-4365-90A7-FAF563F0DEFD}">
      <dgm:prSet/>
      <dgm:spPr/>
      <dgm:t>
        <a:bodyPr/>
        <a:lstStyle/>
        <a:p>
          <a:pPr rtl="0"/>
          <a:r>
            <a:rPr lang="en-US" dirty="0" smtClean="0"/>
            <a:t>Roving mobile reference</a:t>
          </a:r>
          <a:endParaRPr lang="en-US" dirty="0"/>
        </a:p>
      </dgm:t>
    </dgm:pt>
    <dgm:pt modelId="{65C7C8C5-CE7B-4DEC-8EC2-EA71DC4220D5}" type="parTrans" cxnId="{5667A8CB-52D9-4B51-8C3C-60CDF84EE3B3}">
      <dgm:prSet/>
      <dgm:spPr/>
      <dgm:t>
        <a:bodyPr/>
        <a:lstStyle/>
        <a:p>
          <a:endParaRPr lang="en-US"/>
        </a:p>
      </dgm:t>
    </dgm:pt>
    <dgm:pt modelId="{4FC09DBC-0D46-48F9-BAF3-FCF9ABBE9296}" type="sibTrans" cxnId="{5667A8CB-52D9-4B51-8C3C-60CDF84EE3B3}">
      <dgm:prSet/>
      <dgm:spPr/>
      <dgm:t>
        <a:bodyPr/>
        <a:lstStyle/>
        <a:p>
          <a:endParaRPr lang="en-US"/>
        </a:p>
      </dgm:t>
    </dgm:pt>
    <dgm:pt modelId="{40BE8424-27AF-4319-B6FD-3321E88A0F74}">
      <dgm:prSet/>
      <dgm:spPr/>
      <dgm:t>
        <a:bodyPr/>
        <a:lstStyle/>
        <a:p>
          <a:pPr rtl="0"/>
          <a:r>
            <a:rPr lang="en-US" dirty="0" smtClean="0"/>
            <a:t>Mobile catalog and databases</a:t>
          </a:r>
          <a:endParaRPr lang="en-US" dirty="0"/>
        </a:p>
      </dgm:t>
    </dgm:pt>
    <dgm:pt modelId="{9F694CAC-6D24-4AEB-9CFD-F80CCCE768BF}" type="parTrans" cxnId="{9C437BB9-6EBC-409B-8510-A0CAC08A98F4}">
      <dgm:prSet/>
      <dgm:spPr/>
      <dgm:t>
        <a:bodyPr/>
        <a:lstStyle/>
        <a:p>
          <a:endParaRPr lang="en-US"/>
        </a:p>
      </dgm:t>
    </dgm:pt>
    <dgm:pt modelId="{C069EE2E-2E18-44A1-B70D-566549D36464}" type="sibTrans" cxnId="{9C437BB9-6EBC-409B-8510-A0CAC08A98F4}">
      <dgm:prSet/>
      <dgm:spPr/>
      <dgm:t>
        <a:bodyPr/>
        <a:lstStyle/>
        <a:p>
          <a:endParaRPr lang="en-US"/>
        </a:p>
      </dgm:t>
    </dgm:pt>
    <dgm:pt modelId="{C251AAA8-F154-43C2-A5D9-7296BCFE2543}">
      <dgm:prSet/>
      <dgm:spPr/>
      <dgm:t>
        <a:bodyPr/>
        <a:lstStyle/>
        <a:p>
          <a:pPr rtl="0"/>
          <a:r>
            <a:rPr lang="en-US" dirty="0" smtClean="0"/>
            <a:t>Mobile games</a:t>
          </a:r>
          <a:endParaRPr lang="en-US" dirty="0"/>
        </a:p>
      </dgm:t>
    </dgm:pt>
    <dgm:pt modelId="{B7BABE9D-3C24-4DCD-BAD7-258BD276D2B2}" type="parTrans" cxnId="{BC2B7B8E-347E-44D3-A158-E927618C13C7}">
      <dgm:prSet/>
      <dgm:spPr/>
      <dgm:t>
        <a:bodyPr/>
        <a:lstStyle/>
        <a:p>
          <a:endParaRPr lang="en-US"/>
        </a:p>
      </dgm:t>
    </dgm:pt>
    <dgm:pt modelId="{4D86C2B4-A050-4481-BEF5-26C1F0EE5230}" type="sibTrans" cxnId="{BC2B7B8E-347E-44D3-A158-E927618C13C7}">
      <dgm:prSet/>
      <dgm:spPr/>
      <dgm:t>
        <a:bodyPr/>
        <a:lstStyle/>
        <a:p>
          <a:endParaRPr lang="en-US"/>
        </a:p>
      </dgm:t>
    </dgm:pt>
    <dgm:pt modelId="{4154497D-5ED9-425E-993D-90D0881CB38D}" type="pres">
      <dgm:prSet presAssocID="{ED072641-2776-427D-B70B-38D0CDDED9AF}" presName="composite" presStyleCnt="0">
        <dgm:presLayoutVars>
          <dgm:chMax val="1"/>
          <dgm:dir/>
          <dgm:resizeHandles val="exact"/>
        </dgm:presLayoutVars>
      </dgm:prSet>
      <dgm:spPr/>
      <dgm:t>
        <a:bodyPr/>
        <a:lstStyle/>
        <a:p>
          <a:endParaRPr lang="en-US"/>
        </a:p>
      </dgm:t>
    </dgm:pt>
    <dgm:pt modelId="{6D5F73A9-8A25-4E68-8913-3E2C0A261427}" type="pres">
      <dgm:prSet presAssocID="{ED072641-2776-427D-B70B-38D0CDDED9AF}" presName="radial" presStyleCnt="0">
        <dgm:presLayoutVars>
          <dgm:animLvl val="ctr"/>
        </dgm:presLayoutVars>
      </dgm:prSet>
      <dgm:spPr/>
    </dgm:pt>
    <dgm:pt modelId="{3CE6D12E-4F11-4464-ABE8-DED292158678}" type="pres">
      <dgm:prSet presAssocID="{5B13E40A-8A81-4057-9805-FB9949D9EF5A}" presName="centerShape" presStyleLbl="vennNode1" presStyleIdx="0" presStyleCnt="7"/>
      <dgm:spPr/>
      <dgm:t>
        <a:bodyPr/>
        <a:lstStyle/>
        <a:p>
          <a:endParaRPr lang="en-US"/>
        </a:p>
      </dgm:t>
    </dgm:pt>
    <dgm:pt modelId="{2014B996-FA5E-41E8-A5E5-EF7820629E2A}" type="pres">
      <dgm:prSet presAssocID="{8564D36F-1773-48F3-93BE-07444F310488}" presName="node" presStyleLbl="vennNode1" presStyleIdx="1" presStyleCnt="7">
        <dgm:presLayoutVars>
          <dgm:bulletEnabled val="1"/>
        </dgm:presLayoutVars>
      </dgm:prSet>
      <dgm:spPr/>
      <dgm:t>
        <a:bodyPr/>
        <a:lstStyle/>
        <a:p>
          <a:endParaRPr lang="en-US"/>
        </a:p>
      </dgm:t>
    </dgm:pt>
    <dgm:pt modelId="{6CE00E8D-8006-4D6E-9AC5-D3B763C0075E}" type="pres">
      <dgm:prSet presAssocID="{EE567207-E2E8-40FB-9EF1-0F719AABF0B8}" presName="node" presStyleLbl="vennNode1" presStyleIdx="2" presStyleCnt="7">
        <dgm:presLayoutVars>
          <dgm:bulletEnabled val="1"/>
        </dgm:presLayoutVars>
      </dgm:prSet>
      <dgm:spPr/>
      <dgm:t>
        <a:bodyPr/>
        <a:lstStyle/>
        <a:p>
          <a:endParaRPr lang="en-US"/>
        </a:p>
      </dgm:t>
    </dgm:pt>
    <dgm:pt modelId="{D7058811-0D54-48E7-A817-D0BE4A08ECA9}" type="pres">
      <dgm:prSet presAssocID="{FD0F42F4-0CFF-4E23-A99F-AFAF1D3488FC}" presName="node" presStyleLbl="vennNode1" presStyleIdx="3" presStyleCnt="7">
        <dgm:presLayoutVars>
          <dgm:bulletEnabled val="1"/>
        </dgm:presLayoutVars>
      </dgm:prSet>
      <dgm:spPr/>
      <dgm:t>
        <a:bodyPr/>
        <a:lstStyle/>
        <a:p>
          <a:endParaRPr lang="en-US"/>
        </a:p>
      </dgm:t>
    </dgm:pt>
    <dgm:pt modelId="{5BC18C4C-80C1-4CB8-8AF5-E12CBD10E175}" type="pres">
      <dgm:prSet presAssocID="{F33CDEFE-B9FD-4365-90A7-FAF563F0DEFD}" presName="node" presStyleLbl="vennNode1" presStyleIdx="4" presStyleCnt="7">
        <dgm:presLayoutVars>
          <dgm:bulletEnabled val="1"/>
        </dgm:presLayoutVars>
      </dgm:prSet>
      <dgm:spPr/>
      <dgm:t>
        <a:bodyPr/>
        <a:lstStyle/>
        <a:p>
          <a:endParaRPr lang="en-US"/>
        </a:p>
      </dgm:t>
    </dgm:pt>
    <dgm:pt modelId="{C05C1F21-6335-4382-B69E-05CA00A8B256}" type="pres">
      <dgm:prSet presAssocID="{40BE8424-27AF-4319-B6FD-3321E88A0F74}" presName="node" presStyleLbl="vennNode1" presStyleIdx="5" presStyleCnt="7">
        <dgm:presLayoutVars>
          <dgm:bulletEnabled val="1"/>
        </dgm:presLayoutVars>
      </dgm:prSet>
      <dgm:spPr/>
      <dgm:t>
        <a:bodyPr/>
        <a:lstStyle/>
        <a:p>
          <a:endParaRPr lang="en-US"/>
        </a:p>
      </dgm:t>
    </dgm:pt>
    <dgm:pt modelId="{52B95A99-7C1C-4294-9D50-326DC00F8DA5}" type="pres">
      <dgm:prSet presAssocID="{C251AAA8-F154-43C2-A5D9-7296BCFE2543}" presName="node" presStyleLbl="vennNode1" presStyleIdx="6" presStyleCnt="7">
        <dgm:presLayoutVars>
          <dgm:bulletEnabled val="1"/>
        </dgm:presLayoutVars>
      </dgm:prSet>
      <dgm:spPr/>
      <dgm:t>
        <a:bodyPr/>
        <a:lstStyle/>
        <a:p>
          <a:endParaRPr lang="en-US"/>
        </a:p>
      </dgm:t>
    </dgm:pt>
  </dgm:ptLst>
  <dgm:cxnLst>
    <dgm:cxn modelId="{D789403D-3D3A-433E-84A2-572FA82C0157}" type="presOf" srcId="{FD0F42F4-0CFF-4E23-A99F-AFAF1D3488FC}" destId="{D7058811-0D54-48E7-A817-D0BE4A08ECA9}" srcOrd="0" destOrd="0" presId="urn:microsoft.com/office/officeart/2005/8/layout/radial3"/>
    <dgm:cxn modelId="{5667A8CB-52D9-4B51-8C3C-60CDF84EE3B3}" srcId="{5B13E40A-8A81-4057-9805-FB9949D9EF5A}" destId="{F33CDEFE-B9FD-4365-90A7-FAF563F0DEFD}" srcOrd="3" destOrd="0" parTransId="{65C7C8C5-CE7B-4DEC-8EC2-EA71DC4220D5}" sibTransId="{4FC09DBC-0D46-48F9-BAF3-FCF9ABBE9296}"/>
    <dgm:cxn modelId="{CA36373F-B646-4070-93D3-AF1AFD9C81EA}" type="presOf" srcId="{C251AAA8-F154-43C2-A5D9-7296BCFE2543}" destId="{52B95A99-7C1C-4294-9D50-326DC00F8DA5}" srcOrd="0" destOrd="0" presId="urn:microsoft.com/office/officeart/2005/8/layout/radial3"/>
    <dgm:cxn modelId="{42809B53-21B5-4CCA-B010-63AE2386B22F}" srcId="{5B13E40A-8A81-4057-9805-FB9949D9EF5A}" destId="{EE567207-E2E8-40FB-9EF1-0F719AABF0B8}" srcOrd="1" destOrd="0" parTransId="{81C3628A-5674-401D-8598-889F42781CDE}" sibTransId="{7B39C02C-B068-49E2-B2A3-D805B674F06F}"/>
    <dgm:cxn modelId="{9C437BB9-6EBC-409B-8510-A0CAC08A98F4}" srcId="{5B13E40A-8A81-4057-9805-FB9949D9EF5A}" destId="{40BE8424-27AF-4319-B6FD-3321E88A0F74}" srcOrd="4" destOrd="0" parTransId="{9F694CAC-6D24-4AEB-9CFD-F80CCCE768BF}" sibTransId="{C069EE2E-2E18-44A1-B70D-566549D36464}"/>
    <dgm:cxn modelId="{55AAFB65-E6B2-4D4F-AA2B-F8C280833D1C}" type="presOf" srcId="{5B13E40A-8A81-4057-9805-FB9949D9EF5A}" destId="{3CE6D12E-4F11-4464-ABE8-DED292158678}" srcOrd="0" destOrd="0" presId="urn:microsoft.com/office/officeart/2005/8/layout/radial3"/>
    <dgm:cxn modelId="{34D1EF22-B40C-4B8D-87D4-A72D57C7EEF8}" srcId="{5B13E40A-8A81-4057-9805-FB9949D9EF5A}" destId="{FD0F42F4-0CFF-4E23-A99F-AFAF1D3488FC}" srcOrd="2" destOrd="0" parTransId="{D4F27C8E-777D-4E57-A29A-CE276AE824B2}" sibTransId="{C61F30FF-F261-4B8F-8681-44B64EBA202E}"/>
    <dgm:cxn modelId="{288E5E28-A8CE-4728-898C-9F11BA1F70C8}" type="presOf" srcId="{8564D36F-1773-48F3-93BE-07444F310488}" destId="{2014B996-FA5E-41E8-A5E5-EF7820629E2A}" srcOrd="0" destOrd="0" presId="urn:microsoft.com/office/officeart/2005/8/layout/radial3"/>
    <dgm:cxn modelId="{FE623857-66AE-4DB7-BD6A-070DD9D95491}" type="presOf" srcId="{ED072641-2776-427D-B70B-38D0CDDED9AF}" destId="{4154497D-5ED9-425E-993D-90D0881CB38D}" srcOrd="0" destOrd="0" presId="urn:microsoft.com/office/officeart/2005/8/layout/radial3"/>
    <dgm:cxn modelId="{10E8C678-9084-4D31-BE89-598F864D8232}" type="presOf" srcId="{F33CDEFE-B9FD-4365-90A7-FAF563F0DEFD}" destId="{5BC18C4C-80C1-4CB8-8AF5-E12CBD10E175}" srcOrd="0" destOrd="0" presId="urn:microsoft.com/office/officeart/2005/8/layout/radial3"/>
    <dgm:cxn modelId="{D5593726-9D29-4A73-BDB9-B58554818C21}" srcId="{5B13E40A-8A81-4057-9805-FB9949D9EF5A}" destId="{8564D36F-1773-48F3-93BE-07444F310488}" srcOrd="0" destOrd="0" parTransId="{B265C7D2-17A7-4797-BEC9-C63D7FFB9948}" sibTransId="{D62C5315-5E0D-4725-B08E-EB9C4A4495AA}"/>
    <dgm:cxn modelId="{BC2B7B8E-347E-44D3-A158-E927618C13C7}" srcId="{5B13E40A-8A81-4057-9805-FB9949D9EF5A}" destId="{C251AAA8-F154-43C2-A5D9-7296BCFE2543}" srcOrd="5" destOrd="0" parTransId="{B7BABE9D-3C24-4DCD-BAD7-258BD276D2B2}" sibTransId="{4D86C2B4-A050-4481-BEF5-26C1F0EE5230}"/>
    <dgm:cxn modelId="{F8FB24F6-B796-4BEF-871C-61F3CA56BCFE}" type="presOf" srcId="{EE567207-E2E8-40FB-9EF1-0F719AABF0B8}" destId="{6CE00E8D-8006-4D6E-9AC5-D3B763C0075E}" srcOrd="0" destOrd="0" presId="urn:microsoft.com/office/officeart/2005/8/layout/radial3"/>
    <dgm:cxn modelId="{1C12C9B0-5C4D-4E49-870D-5D46C74F5AE5}" srcId="{ED072641-2776-427D-B70B-38D0CDDED9AF}" destId="{5B13E40A-8A81-4057-9805-FB9949D9EF5A}" srcOrd="0" destOrd="0" parTransId="{0B0DCCF2-EF53-4561-A270-3E6522BEA717}" sibTransId="{00256C31-E089-4E53-AB49-97DE34665295}"/>
    <dgm:cxn modelId="{A9156E70-3C4F-40D4-8CBA-31EAFA16A3FC}" type="presOf" srcId="{40BE8424-27AF-4319-B6FD-3321E88A0F74}" destId="{C05C1F21-6335-4382-B69E-05CA00A8B256}" srcOrd="0" destOrd="0" presId="urn:microsoft.com/office/officeart/2005/8/layout/radial3"/>
    <dgm:cxn modelId="{D920509C-B42D-4FE9-B7DB-CD8FB4F9EF9F}" type="presParOf" srcId="{4154497D-5ED9-425E-993D-90D0881CB38D}" destId="{6D5F73A9-8A25-4E68-8913-3E2C0A261427}" srcOrd="0" destOrd="0" presId="urn:microsoft.com/office/officeart/2005/8/layout/radial3"/>
    <dgm:cxn modelId="{712ED780-96D9-4A52-9073-EF5655DFE31A}" type="presParOf" srcId="{6D5F73A9-8A25-4E68-8913-3E2C0A261427}" destId="{3CE6D12E-4F11-4464-ABE8-DED292158678}" srcOrd="0" destOrd="0" presId="urn:microsoft.com/office/officeart/2005/8/layout/radial3"/>
    <dgm:cxn modelId="{80939374-C632-48B5-9D5C-30C05CC21DBC}" type="presParOf" srcId="{6D5F73A9-8A25-4E68-8913-3E2C0A261427}" destId="{2014B996-FA5E-41E8-A5E5-EF7820629E2A}" srcOrd="1" destOrd="0" presId="urn:microsoft.com/office/officeart/2005/8/layout/radial3"/>
    <dgm:cxn modelId="{EF869160-156B-4433-BC66-DE765372DD49}" type="presParOf" srcId="{6D5F73A9-8A25-4E68-8913-3E2C0A261427}" destId="{6CE00E8D-8006-4D6E-9AC5-D3B763C0075E}" srcOrd="2" destOrd="0" presId="urn:microsoft.com/office/officeart/2005/8/layout/radial3"/>
    <dgm:cxn modelId="{AA3F10E9-FE39-4353-A0A2-429F1976CECE}" type="presParOf" srcId="{6D5F73A9-8A25-4E68-8913-3E2C0A261427}" destId="{D7058811-0D54-48E7-A817-D0BE4A08ECA9}" srcOrd="3" destOrd="0" presId="urn:microsoft.com/office/officeart/2005/8/layout/radial3"/>
    <dgm:cxn modelId="{1CC6EFA1-493C-47DF-92C4-D6B35B19F16A}" type="presParOf" srcId="{6D5F73A9-8A25-4E68-8913-3E2C0A261427}" destId="{5BC18C4C-80C1-4CB8-8AF5-E12CBD10E175}" srcOrd="4" destOrd="0" presId="urn:microsoft.com/office/officeart/2005/8/layout/radial3"/>
    <dgm:cxn modelId="{24D49E07-5543-46A4-89A8-07E1C2866A6C}" type="presParOf" srcId="{6D5F73A9-8A25-4E68-8913-3E2C0A261427}" destId="{C05C1F21-6335-4382-B69E-05CA00A8B256}" srcOrd="5" destOrd="0" presId="urn:microsoft.com/office/officeart/2005/8/layout/radial3"/>
    <dgm:cxn modelId="{52EDF8F5-788A-48FE-85EB-B42A4FD6E4D4}" type="presParOf" srcId="{6D5F73A9-8A25-4E68-8913-3E2C0A261427}" destId="{52B95A99-7C1C-4294-9D50-326DC00F8DA5}" srcOrd="6"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E6D12E-4F11-4464-ABE8-DED292158678}">
      <dsp:nvSpPr>
        <dsp:cNvPr id="0" name=""/>
        <dsp:cNvSpPr/>
      </dsp:nvSpPr>
      <dsp:spPr>
        <a:xfrm>
          <a:off x="2669976" y="1526976"/>
          <a:ext cx="3804046" cy="3804046"/>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2669976" y="1526976"/>
        <a:ext cx="3804046" cy="3804046"/>
      </dsp:txXfrm>
    </dsp:sp>
    <dsp:sp modelId="{2014B996-FA5E-41E8-A5E5-EF7820629E2A}">
      <dsp:nvSpPr>
        <dsp:cNvPr id="0" name=""/>
        <dsp:cNvSpPr/>
      </dsp:nvSpPr>
      <dsp:spPr>
        <a:xfrm>
          <a:off x="3620988" y="679"/>
          <a:ext cx="1902023" cy="1902023"/>
        </a:xfrm>
        <a:prstGeom prst="ellipse">
          <a:avLst/>
        </a:prstGeom>
        <a:solidFill>
          <a:schemeClr val="accent5">
            <a:alpha val="50000"/>
            <a:hueOff val="-1655646"/>
            <a:satOff val="6635"/>
            <a:lumOff val="143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Users have mobile devices</a:t>
          </a:r>
          <a:endParaRPr lang="en-US" sz="2100" kern="1200" dirty="0"/>
        </a:p>
      </dsp:txBody>
      <dsp:txXfrm>
        <a:off x="3620988" y="679"/>
        <a:ext cx="1902023" cy="1902023"/>
      </dsp:txXfrm>
    </dsp:sp>
    <dsp:sp modelId="{6CE00E8D-8006-4D6E-9AC5-D3B763C0075E}">
      <dsp:nvSpPr>
        <dsp:cNvPr id="0" name=""/>
        <dsp:cNvSpPr/>
      </dsp:nvSpPr>
      <dsp:spPr>
        <a:xfrm>
          <a:off x="5766401" y="1239333"/>
          <a:ext cx="1902023" cy="1902023"/>
        </a:xfrm>
        <a:prstGeom prst="ellipse">
          <a:avLst/>
        </a:prstGeom>
        <a:solidFill>
          <a:schemeClr val="accent5">
            <a:alpha val="50000"/>
            <a:hueOff val="-3311292"/>
            <a:satOff val="13270"/>
            <a:lumOff val="287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They use them to get information</a:t>
          </a:r>
          <a:endParaRPr lang="en-US" sz="2100" kern="1200" dirty="0"/>
        </a:p>
      </dsp:txBody>
      <dsp:txXfrm>
        <a:off x="5766401" y="1239333"/>
        <a:ext cx="1902023" cy="1902023"/>
      </dsp:txXfrm>
    </dsp:sp>
    <dsp:sp modelId="{D7058811-0D54-48E7-A817-D0BE4A08ECA9}">
      <dsp:nvSpPr>
        <dsp:cNvPr id="0" name=""/>
        <dsp:cNvSpPr/>
      </dsp:nvSpPr>
      <dsp:spPr>
        <a:xfrm>
          <a:off x="5766401" y="3716642"/>
          <a:ext cx="1902023" cy="1902023"/>
        </a:xfrm>
        <a:prstGeom prst="ellipse">
          <a:avLst/>
        </a:prstGeom>
        <a:solidFill>
          <a:schemeClr val="accent5">
            <a:alpha val="50000"/>
            <a:hueOff val="-4966938"/>
            <a:satOff val="19906"/>
            <a:lumOff val="4314"/>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SMS Reference</a:t>
          </a:r>
          <a:endParaRPr lang="en-US" sz="2100" kern="1200" dirty="0"/>
        </a:p>
      </dsp:txBody>
      <dsp:txXfrm>
        <a:off x="5766401" y="3716642"/>
        <a:ext cx="1902023" cy="1902023"/>
      </dsp:txXfrm>
    </dsp:sp>
    <dsp:sp modelId="{5BC18C4C-80C1-4CB8-8AF5-E12CBD10E175}">
      <dsp:nvSpPr>
        <dsp:cNvPr id="0" name=""/>
        <dsp:cNvSpPr/>
      </dsp:nvSpPr>
      <dsp:spPr>
        <a:xfrm>
          <a:off x="3620988" y="4955297"/>
          <a:ext cx="1902023" cy="1902023"/>
        </a:xfrm>
        <a:prstGeom prst="ellipse">
          <a:avLst/>
        </a:prstGeom>
        <a:solidFill>
          <a:schemeClr val="accent5">
            <a:alpha val="50000"/>
            <a:hueOff val="-6622584"/>
            <a:satOff val="26541"/>
            <a:lumOff val="57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Roving mobile reference</a:t>
          </a:r>
          <a:endParaRPr lang="en-US" sz="2100" kern="1200" dirty="0"/>
        </a:p>
      </dsp:txBody>
      <dsp:txXfrm>
        <a:off x="3620988" y="4955297"/>
        <a:ext cx="1902023" cy="1902023"/>
      </dsp:txXfrm>
    </dsp:sp>
    <dsp:sp modelId="{C05C1F21-6335-4382-B69E-05CA00A8B256}">
      <dsp:nvSpPr>
        <dsp:cNvPr id="0" name=""/>
        <dsp:cNvSpPr/>
      </dsp:nvSpPr>
      <dsp:spPr>
        <a:xfrm>
          <a:off x="1475575" y="3716642"/>
          <a:ext cx="1902023" cy="1902023"/>
        </a:xfrm>
        <a:prstGeom prst="ellipse">
          <a:avLst/>
        </a:prstGeom>
        <a:solidFill>
          <a:schemeClr val="accent5">
            <a:alpha val="50000"/>
            <a:hueOff val="-8278230"/>
            <a:satOff val="33176"/>
            <a:lumOff val="719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Mobile catalog and databases</a:t>
          </a:r>
          <a:endParaRPr lang="en-US" sz="2100" kern="1200" dirty="0"/>
        </a:p>
      </dsp:txBody>
      <dsp:txXfrm>
        <a:off x="1475575" y="3716642"/>
        <a:ext cx="1902023" cy="1902023"/>
      </dsp:txXfrm>
    </dsp:sp>
    <dsp:sp modelId="{52B95A99-7C1C-4294-9D50-326DC00F8DA5}">
      <dsp:nvSpPr>
        <dsp:cNvPr id="0" name=""/>
        <dsp:cNvSpPr/>
      </dsp:nvSpPr>
      <dsp:spPr>
        <a:xfrm>
          <a:off x="1475575" y="1239333"/>
          <a:ext cx="1902023" cy="1902023"/>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Mobile games</a:t>
          </a:r>
          <a:endParaRPr lang="en-US" sz="2100" kern="1200" dirty="0"/>
        </a:p>
      </dsp:txBody>
      <dsp:txXfrm>
        <a:off x="1475575" y="1239333"/>
        <a:ext cx="1902023" cy="190202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78D5E-68F7-4109-B60A-957E34F0721E}" type="datetimeFigureOut">
              <a:rPr lang="en-US" smtClean="0"/>
              <a:pPr/>
              <a:t>7/26/2011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947F9-8A67-4B5D-A162-699341720D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rln.acrl.org/content/72/4/217.ful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Introduction </a:t>
            </a:r>
          </a:p>
          <a:p>
            <a:r>
              <a:rPr lang="en-US" baseline="0" dirty="0" smtClean="0"/>
              <a:t>	Amy </a:t>
            </a:r>
          </a:p>
          <a:p>
            <a:r>
              <a:rPr lang="en-US" baseline="0" dirty="0" smtClean="0"/>
              <a:t>	</a:t>
            </a:r>
            <a:r>
              <a:rPr lang="en-US" baseline="0" dirty="0" err="1" smtClean="0"/>
              <a:t>Tobie</a:t>
            </a:r>
            <a:endParaRPr lang="en-US" baseline="0" dirty="0" smtClean="0"/>
          </a:p>
          <a:p>
            <a:endParaRPr lang="en-US" baseline="0" dirty="0" smtClean="0"/>
          </a:p>
          <a:p>
            <a:r>
              <a:rPr lang="en-US" baseline="0" dirty="0" smtClean="0"/>
              <a:t>What we do and where we work &amp; passion for meeting mobile users needs</a:t>
            </a:r>
          </a:p>
          <a:p>
            <a:endParaRPr lang="en-US" baseline="0" dirty="0" smtClean="0"/>
          </a:p>
          <a:p>
            <a:endParaRPr lang="en-US" baseline="0" dirty="0" smtClean="0"/>
          </a:p>
          <a:p>
            <a:r>
              <a:rPr lang="en-US" baseline="0" dirty="0" smtClean="0"/>
              <a:t>Insert </a:t>
            </a:r>
            <a:r>
              <a:rPr lang="en-US" baseline="0" dirty="0" smtClean="0"/>
              <a:t>poll here: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Which mobile technologies are you using for reference? </a:t>
            </a:r>
          </a:p>
          <a:p>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race</a:t>
            </a:r>
          </a:p>
          <a:p>
            <a:r>
              <a:rPr lang="en-US" baseline="0" dirty="0" smtClean="0"/>
              <a:t>Students check out </a:t>
            </a:r>
            <a:r>
              <a:rPr lang="en-US" baseline="0" dirty="0" err="1" smtClean="0"/>
              <a:t>iPads</a:t>
            </a:r>
            <a:endParaRPr lang="en-US" baseline="0" dirty="0" smtClean="0"/>
          </a:p>
          <a:p>
            <a:r>
              <a:rPr lang="en-US" baseline="0" dirty="0" smtClean="0"/>
              <a:t>Learn about what reference is at the library</a:t>
            </a:r>
          </a:p>
          <a:p>
            <a:r>
              <a:rPr lang="en-US" baseline="0" dirty="0" smtClean="0"/>
              <a:t>Also, the tutorial that this links to features the mobile site</a:t>
            </a:r>
          </a:p>
          <a:p>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1" u="none" strike="noStrike" kern="1200" dirty="0" smtClean="0">
                <a:solidFill>
                  <a:schemeClr val="tx1"/>
                </a:solidFill>
                <a:latin typeface="+mn-lt"/>
                <a:ea typeface="+mn-ea"/>
                <a:cs typeface="+mn-cs"/>
              </a:rPr>
              <a:t>Barriers </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equipment - </a:t>
            </a:r>
            <a:r>
              <a:rPr lang="en-US" sz="1200" b="0" i="1" u="none" strike="noStrike" kern="1200" dirty="0" err="1" smtClean="0">
                <a:solidFill>
                  <a:schemeClr val="tx1"/>
                </a:solidFill>
                <a:latin typeface="+mn-lt"/>
                <a:ea typeface="+mn-ea"/>
                <a:cs typeface="+mn-cs"/>
              </a:rPr>
              <a:t>wifi</a:t>
            </a:r>
            <a:r>
              <a:rPr lang="en-US" sz="1200" b="0" i="1" u="none" strike="noStrike" kern="1200" dirty="0" smtClean="0">
                <a:solidFill>
                  <a:schemeClr val="tx1"/>
                </a:solidFill>
                <a:latin typeface="+mn-lt"/>
                <a:ea typeface="+mn-ea"/>
                <a:cs typeface="+mn-cs"/>
              </a:rPr>
              <a:t> hotspots, carriers/cases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furniture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mindset/philosophy of reference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money  - how to get it, need for each staff member to have own device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staffing</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vendors - chat/catalogue</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other? - </a:t>
            </a:r>
            <a:endParaRPr lang="en-US" sz="1200" b="0" i="0" kern="1200" dirty="0" smtClean="0">
              <a:solidFill>
                <a:schemeClr val="tx1"/>
              </a:solidFill>
              <a:latin typeface="+mn-lt"/>
              <a:ea typeface="+mn-ea"/>
              <a:cs typeface="+mn-cs"/>
            </a:endParaRPr>
          </a:p>
          <a:p>
            <a:pPr rtl="0"/>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Barriers and Improvements</a:t>
            </a:r>
          </a:p>
          <a:p>
            <a:endParaRPr lang="en-US" dirty="0" smtClean="0"/>
          </a:p>
          <a:p>
            <a:pPr>
              <a:buFontTx/>
              <a:buChar char="-"/>
            </a:pPr>
            <a:r>
              <a:rPr lang="en-US" dirty="0" smtClean="0"/>
              <a:t>Think about it in</a:t>
            </a:r>
            <a:r>
              <a:rPr lang="en-US" baseline="0" dirty="0" smtClean="0"/>
              <a:t> these terms, it is not the same thing</a:t>
            </a:r>
          </a:p>
          <a:p>
            <a:pPr>
              <a:buFontTx/>
              <a:buChar char="-"/>
            </a:pPr>
            <a:r>
              <a:rPr lang="en-US" baseline="0" dirty="0" smtClean="0"/>
              <a:t> </a:t>
            </a:r>
            <a:r>
              <a:rPr lang="en-US" baseline="0" dirty="0" err="1" smtClean="0"/>
              <a:t>iPad</a:t>
            </a:r>
            <a:r>
              <a:rPr lang="en-US" baseline="0" dirty="0" smtClean="0"/>
              <a:t> is a mobile device, not a computer, so there are more things you can do and the barriers will disappear</a:t>
            </a:r>
          </a:p>
          <a:p>
            <a:pPr>
              <a:buFontTx/>
              <a:buChar char="-"/>
            </a:pPr>
            <a:r>
              <a:rPr lang="en-US" baseline="0" dirty="0" smtClean="0"/>
              <a:t> </a:t>
            </a:r>
            <a:endParaRPr lang="en-US" baseline="0" dirty="0" smtClean="0"/>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6DF947F9-8A67-4B5D-A162-699341720DD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Barriers slide</a:t>
            </a:r>
          </a:p>
          <a:p>
            <a:endParaRPr lang="en-US" dirty="0" smtClean="0"/>
          </a:p>
          <a:p>
            <a:pPr>
              <a:buFontTx/>
              <a:buNone/>
            </a:pPr>
            <a:r>
              <a:rPr lang="en-US" dirty="0" smtClean="0"/>
              <a:t>We want the poll here</a:t>
            </a:r>
          </a:p>
          <a:p>
            <a:pPr>
              <a:buFontTx/>
              <a:buChar char="-"/>
            </a:pPr>
            <a:r>
              <a:rPr lang="en-US" dirty="0" smtClean="0"/>
              <a:t> After</a:t>
            </a:r>
            <a:r>
              <a:rPr lang="en-US" baseline="0" dirty="0" smtClean="0"/>
              <a:t> summarizing barriers, insert poll</a:t>
            </a:r>
          </a:p>
          <a:p>
            <a:pPr>
              <a:buFontTx/>
              <a:buChar char="-"/>
            </a:pPr>
            <a:endParaRPr lang="en-US" dirty="0" smtClean="0"/>
          </a:p>
          <a:p>
            <a:pPr>
              <a:buFontTx/>
              <a:buChar char="-"/>
            </a:pPr>
            <a:endParaRPr lang="en-US" dirty="0" smtClean="0"/>
          </a:p>
          <a:p>
            <a:pPr rtl="0"/>
            <a:r>
              <a:rPr lang="en-US" sz="1200" b="0" i="1" u="none" strike="noStrike" kern="1200" dirty="0" smtClean="0">
                <a:solidFill>
                  <a:schemeClr val="tx1"/>
                </a:solidFill>
                <a:latin typeface="+mn-lt"/>
                <a:ea typeface="+mn-ea"/>
                <a:cs typeface="+mn-cs"/>
              </a:rPr>
              <a:t>poll attendees “ What barriers do you have to providing mobile reference services?”  - </a:t>
            </a:r>
            <a:r>
              <a:rPr lang="en-US" sz="1200" b="0" i="1" u="none" strike="noStrike" kern="1200" dirty="0" err="1" smtClean="0">
                <a:solidFill>
                  <a:schemeClr val="tx1"/>
                </a:solidFill>
                <a:latin typeface="+mn-lt"/>
                <a:ea typeface="+mn-ea"/>
                <a:cs typeface="+mn-cs"/>
              </a:rPr>
              <a:t>Tobie</a:t>
            </a:r>
            <a:r>
              <a:rPr lang="en-US" sz="1200" b="0" i="1" u="none" strike="noStrike" kern="1200" dirty="0" smtClean="0">
                <a:solidFill>
                  <a:schemeClr val="tx1"/>
                </a:solidFill>
                <a:latin typeface="+mn-lt"/>
                <a:ea typeface="+mn-ea"/>
                <a:cs typeface="+mn-cs"/>
              </a:rPr>
              <a:t> will ask, Amy will monitor chat responses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how each library overcame them </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keyboard case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pocket projector</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conversations about social intelligence/best practices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grants, administrative buy-in and support</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err="1" smtClean="0">
                <a:solidFill>
                  <a:schemeClr val="tx1"/>
                </a:solidFill>
                <a:latin typeface="+mn-lt"/>
                <a:ea typeface="+mn-ea"/>
                <a:cs typeface="+mn-cs"/>
              </a:rPr>
              <a:t>WorldCat</a:t>
            </a:r>
            <a:r>
              <a:rPr lang="en-US" sz="1200" b="0" i="1" u="none" strike="noStrike" kern="1200" dirty="0" smtClean="0">
                <a:solidFill>
                  <a:schemeClr val="tx1"/>
                </a:solidFill>
                <a:latin typeface="+mn-lt"/>
                <a:ea typeface="+mn-ea"/>
                <a:cs typeface="+mn-cs"/>
              </a:rPr>
              <a:t> Local</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Embracing </a:t>
            </a:r>
            <a:r>
              <a:rPr lang="en-US" sz="1200" b="0" i="1" u="none" strike="noStrike" kern="1200" dirty="0" err="1" smtClean="0">
                <a:solidFill>
                  <a:schemeClr val="tx1"/>
                </a:solidFill>
                <a:latin typeface="+mn-lt"/>
                <a:ea typeface="+mn-ea"/>
                <a:cs typeface="+mn-cs"/>
              </a:rPr>
              <a:t>iPads</a:t>
            </a:r>
            <a:r>
              <a:rPr lang="en-US" sz="1200" b="0" i="1" u="none" strike="noStrike" kern="1200" dirty="0" smtClean="0">
                <a:solidFill>
                  <a:schemeClr val="tx1"/>
                </a:solidFill>
                <a:latin typeface="+mn-lt"/>
                <a:ea typeface="+mn-ea"/>
                <a:cs typeface="+mn-cs"/>
              </a:rPr>
              <a:t> for what they are - </a:t>
            </a:r>
            <a:r>
              <a:rPr lang="en-US" sz="1200" b="0" i="0" u="none" strike="noStrike" kern="1200" dirty="0" smtClean="0">
                <a:solidFill>
                  <a:schemeClr val="tx1"/>
                </a:solidFill>
                <a:latin typeface="+mn-lt"/>
                <a:ea typeface="+mn-ea"/>
                <a:cs typeface="+mn-cs"/>
              </a:rPr>
              <a:t>Examples of using the technology in ways that it’s perfect for - </a:t>
            </a:r>
            <a:r>
              <a:rPr lang="en-US" sz="1200" b="0" i="0" u="none" strike="noStrike" kern="1200" dirty="0" err="1" smtClean="0">
                <a:solidFill>
                  <a:schemeClr val="tx1"/>
                </a:solidFill>
                <a:latin typeface="+mn-lt"/>
                <a:ea typeface="+mn-ea"/>
                <a:cs typeface="+mn-cs"/>
              </a:rPr>
              <a:t>tammy</a:t>
            </a:r>
            <a:r>
              <a:rPr lang="en-US" sz="1200" b="0" i="0" u="none" strike="noStrike" kern="1200" dirty="0" smtClean="0">
                <a:solidFill>
                  <a:schemeClr val="tx1"/>
                </a:solidFill>
                <a:latin typeface="+mn-lt"/>
                <a:ea typeface="+mn-ea"/>
                <a:cs typeface="+mn-cs"/>
              </a:rPr>
              <a:t> uses </a:t>
            </a:r>
            <a:r>
              <a:rPr lang="en-US" sz="1200" b="0" i="0" u="none" strike="noStrike" kern="1200" dirty="0" err="1" smtClean="0">
                <a:solidFill>
                  <a:schemeClr val="tx1"/>
                </a:solidFill>
                <a:latin typeface="+mn-lt"/>
                <a:ea typeface="+mn-ea"/>
                <a:cs typeface="+mn-cs"/>
              </a:rPr>
              <a:t>opac</a:t>
            </a:r>
            <a:r>
              <a:rPr lang="en-US" sz="1200" b="0" i="0" u="none" strike="noStrike" kern="1200" dirty="0" smtClean="0">
                <a:solidFill>
                  <a:schemeClr val="tx1"/>
                </a:solidFill>
                <a:latin typeface="+mn-lt"/>
                <a:ea typeface="+mn-ea"/>
                <a:cs typeface="+mn-cs"/>
              </a:rPr>
              <a:t> instead of horizon. Jen uses </a:t>
            </a:r>
            <a:r>
              <a:rPr lang="en-US" sz="1200" b="0" i="0" u="none" strike="noStrike" kern="1200" dirty="0" err="1" smtClean="0">
                <a:solidFill>
                  <a:schemeClr val="tx1"/>
                </a:solidFill>
                <a:latin typeface="+mn-lt"/>
                <a:ea typeface="+mn-ea"/>
                <a:cs typeface="+mn-cs"/>
              </a:rPr>
              <a:t>ipads</a:t>
            </a:r>
            <a:r>
              <a:rPr lang="en-US" sz="1200" b="0" i="0" u="none" strike="noStrike" kern="1200" dirty="0" smtClean="0">
                <a:solidFill>
                  <a:schemeClr val="tx1"/>
                </a:solidFill>
                <a:latin typeface="+mn-lt"/>
                <a:ea typeface="+mn-ea"/>
                <a:cs typeface="+mn-cs"/>
              </a:rPr>
              <a:t> for readers advisory. some people cannot use the </a:t>
            </a:r>
            <a:r>
              <a:rPr lang="en-US" sz="1200" b="0" i="0" u="none" strike="noStrike" kern="1200" dirty="0" err="1" smtClean="0">
                <a:solidFill>
                  <a:schemeClr val="tx1"/>
                </a:solidFill>
                <a:latin typeface="+mn-lt"/>
                <a:ea typeface="+mn-ea"/>
                <a:cs typeface="+mn-cs"/>
              </a:rPr>
              <a:t>ipad</a:t>
            </a:r>
            <a:r>
              <a:rPr lang="en-US" sz="1200" b="0" i="0" u="none" strike="noStrike" kern="1200" dirty="0" smtClean="0">
                <a:solidFill>
                  <a:schemeClr val="tx1"/>
                </a:solidFill>
                <a:latin typeface="+mn-lt"/>
                <a:ea typeface="+mn-ea"/>
                <a:cs typeface="+mn-cs"/>
              </a:rPr>
              <a:t> in a way that is faster than they would use the computer, and that means the </a:t>
            </a:r>
            <a:r>
              <a:rPr lang="en-US" sz="1200" b="0" i="0" u="none" strike="noStrike" kern="1200" dirty="0" err="1" smtClean="0">
                <a:solidFill>
                  <a:schemeClr val="tx1"/>
                </a:solidFill>
                <a:latin typeface="+mn-lt"/>
                <a:ea typeface="+mn-ea"/>
                <a:cs typeface="+mn-cs"/>
              </a:rPr>
              <a:t>ipad</a:t>
            </a:r>
            <a:r>
              <a:rPr lang="en-US" sz="1200" b="0" i="0" u="none" strike="noStrike" kern="1200" dirty="0" smtClean="0">
                <a:solidFill>
                  <a:schemeClr val="tx1"/>
                </a:solidFill>
                <a:latin typeface="+mn-lt"/>
                <a:ea typeface="+mn-ea"/>
                <a:cs typeface="+mn-cs"/>
              </a:rPr>
              <a:t> is not a service improvement.</a:t>
            </a:r>
            <a:endParaRPr lang="en-US" sz="1200" b="0" i="0" kern="1200" dirty="0" smtClean="0">
              <a:solidFill>
                <a:schemeClr val="tx1"/>
              </a:solidFill>
              <a:latin typeface="+mn-lt"/>
              <a:ea typeface="+mn-ea"/>
              <a:cs typeface="+mn-cs"/>
            </a:endParaRPr>
          </a:p>
          <a:p>
            <a:endParaRPr lang="en-US" dirty="0" smtClean="0"/>
          </a:p>
          <a:p>
            <a:pPr>
              <a:buFontTx/>
              <a:buChar char="-"/>
            </a:pP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Dreamworld</a:t>
            </a:r>
            <a:r>
              <a:rPr lang="en-US" dirty="0" smtClean="0"/>
              <a:t>: </a:t>
            </a:r>
          </a:p>
          <a:p>
            <a:endParaRPr lang="en-US" dirty="0" smtClean="0"/>
          </a:p>
          <a:p>
            <a:r>
              <a:rPr lang="en-US" dirty="0" smtClean="0"/>
              <a:t>[photo</a:t>
            </a:r>
            <a:r>
              <a:rPr lang="en-US" baseline="0" dirty="0" smtClean="0"/>
              <a:t> of image of clouds on </a:t>
            </a:r>
            <a:r>
              <a:rPr lang="en-US" baseline="0" dirty="0" err="1" smtClean="0"/>
              <a:t>iPad</a:t>
            </a:r>
            <a:r>
              <a:rPr lang="en-US" baseline="0" dirty="0" smtClean="0"/>
              <a:t> with clouds behind]</a:t>
            </a:r>
            <a:endParaRPr lang="en-US" dirty="0" smtClean="0"/>
          </a:p>
          <a:p>
            <a:endParaRPr lang="en-US" dirty="0" smtClean="0"/>
          </a:p>
          <a:p>
            <a:r>
              <a:rPr lang="en-US" dirty="0" smtClean="0"/>
              <a:t>What we would like</a:t>
            </a:r>
          </a:p>
          <a:p>
            <a:r>
              <a:rPr lang="en-US" sz="1200" b="0" i="0" u="none" strike="noStrike" kern="1200" dirty="0" smtClean="0">
                <a:solidFill>
                  <a:schemeClr val="tx1"/>
                </a:solidFill>
                <a:latin typeface="+mn-lt"/>
                <a:ea typeface="+mn-ea"/>
                <a:cs typeface="+mn-cs"/>
              </a:rPr>
              <a:t>Improved</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-what we would like - dream world</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-no errors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u="none" strike="noStrike" kern="1200" dirty="0" smtClean="0">
                <a:solidFill>
                  <a:schemeClr val="tx1"/>
                </a:solidFill>
                <a:latin typeface="+mn-lt"/>
                <a:ea typeface="+mn-ea"/>
                <a:cs typeface="+mn-cs"/>
              </a:rPr>
              <a:t>-change expectation (</a:t>
            </a:r>
            <a:r>
              <a:rPr lang="en-US" sz="1200" b="0" i="0" u="none" strike="noStrike" kern="1200" dirty="0" err="1" smtClean="0">
                <a:solidFill>
                  <a:schemeClr val="tx1"/>
                </a:solidFill>
                <a:latin typeface="+mn-lt"/>
                <a:ea typeface="+mn-ea"/>
                <a:cs typeface="+mn-cs"/>
              </a:rPr>
              <a:t>tobie</a:t>
            </a:r>
            <a:r>
              <a:rPr lang="en-US" sz="1200" b="0" i="0" u="none" strike="noStrike" kern="1200" dirty="0" smtClean="0">
                <a:solidFill>
                  <a:schemeClr val="tx1"/>
                </a:solidFill>
                <a:latin typeface="+mn-lt"/>
                <a:ea typeface="+mn-ea"/>
                <a:cs typeface="+mn-cs"/>
              </a:rPr>
              <a:t> - </a:t>
            </a:r>
            <a:r>
              <a:rPr lang="en-US" sz="1200" b="0" i="0" u="none" strike="noStrike" kern="1200" dirty="0" err="1" smtClean="0">
                <a:solidFill>
                  <a:schemeClr val="tx1"/>
                </a:solidFill>
                <a:latin typeface="+mn-lt"/>
                <a:ea typeface="+mn-ea"/>
                <a:cs typeface="+mn-cs"/>
              </a:rPr>
              <a:t>ipad</a:t>
            </a:r>
            <a:r>
              <a:rPr lang="en-US" sz="1200" b="0" i="0" u="none" strike="noStrike" kern="1200" dirty="0" smtClean="0">
                <a:solidFill>
                  <a:schemeClr val="tx1"/>
                </a:solidFill>
                <a:latin typeface="+mn-lt"/>
                <a:ea typeface="+mn-ea"/>
                <a:cs typeface="+mn-cs"/>
              </a:rPr>
              <a:t> is not a computer) (computer visual w/line through it --&gt; </a:t>
            </a:r>
            <a:r>
              <a:rPr lang="en-US" sz="1200" b="0" i="0" u="none" strike="noStrike" kern="1200" dirty="0" err="1" smtClean="0">
                <a:solidFill>
                  <a:schemeClr val="tx1"/>
                </a:solidFill>
                <a:latin typeface="+mn-lt"/>
                <a:ea typeface="+mn-ea"/>
                <a:cs typeface="+mn-cs"/>
              </a:rPr>
              <a:t>ipad</a:t>
            </a:r>
            <a:r>
              <a:rPr lang="en-US" sz="1200" b="0" i="0" u="none" strike="noStrike" kern="1200" dirty="0" smtClean="0">
                <a:solidFill>
                  <a:schemeClr val="tx1"/>
                </a:solidFill>
                <a:latin typeface="+mn-lt"/>
                <a:ea typeface="+mn-ea"/>
                <a:cs typeface="+mn-cs"/>
              </a:rPr>
              <a:t>) -how we can work with this framework --- need to use it in ways that it is functional </a:t>
            </a:r>
            <a:endParaRPr lang="en-US" sz="1200" b="0" i="0" kern="1200" dirty="0" smtClean="0">
              <a:solidFill>
                <a:schemeClr val="tx1"/>
              </a:solidFill>
              <a:latin typeface="+mn-lt"/>
              <a:ea typeface="+mn-ea"/>
              <a:cs typeface="+mn-cs"/>
            </a:endParaRPr>
          </a:p>
          <a:p>
            <a:pPr>
              <a:buFontTx/>
              <a:buChar char="-"/>
            </a:pPr>
            <a:endParaRPr lang="en-US" dirty="0" smtClean="0"/>
          </a:p>
          <a:p>
            <a:pPr>
              <a:buFontTx/>
              <a:buChar char="-"/>
            </a:pPr>
            <a:endParaRPr lang="en-US" dirty="0" smtClean="0"/>
          </a:p>
          <a:p>
            <a:pPr rtl="0"/>
            <a:r>
              <a:rPr lang="en-US" sz="1200" b="0" i="1" u="none" strike="noStrike" kern="1200" dirty="0" smtClean="0">
                <a:solidFill>
                  <a:schemeClr val="tx1"/>
                </a:solidFill>
                <a:latin typeface="+mn-lt"/>
                <a:ea typeface="+mn-ea"/>
                <a:cs typeface="+mn-cs"/>
              </a:rPr>
              <a:t>how mobile reference can be improved</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vendors are all mobile friendly </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no errors</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change expectation (</a:t>
            </a:r>
            <a:r>
              <a:rPr lang="en-US" sz="1200" b="0" i="1" u="none" strike="noStrike" kern="1200" dirty="0" err="1" smtClean="0">
                <a:solidFill>
                  <a:schemeClr val="tx1"/>
                </a:solidFill>
                <a:latin typeface="+mn-lt"/>
                <a:ea typeface="+mn-ea"/>
                <a:cs typeface="+mn-cs"/>
              </a:rPr>
              <a:t>tobie</a:t>
            </a:r>
            <a:r>
              <a:rPr lang="en-US" sz="1200" b="0" i="1" u="none" strike="noStrike" kern="1200" dirty="0" smtClean="0">
                <a:solidFill>
                  <a:schemeClr val="tx1"/>
                </a:solidFill>
                <a:latin typeface="+mn-lt"/>
                <a:ea typeface="+mn-ea"/>
                <a:cs typeface="+mn-cs"/>
              </a:rPr>
              <a:t> - </a:t>
            </a:r>
            <a:r>
              <a:rPr lang="en-US" sz="1200" b="0" i="1" u="none" strike="noStrike" kern="1200" dirty="0" err="1" smtClean="0">
                <a:solidFill>
                  <a:schemeClr val="tx1"/>
                </a:solidFill>
                <a:latin typeface="+mn-lt"/>
                <a:ea typeface="+mn-ea"/>
                <a:cs typeface="+mn-cs"/>
              </a:rPr>
              <a:t>ipad</a:t>
            </a:r>
            <a:r>
              <a:rPr lang="en-US" sz="1200" b="0" i="1" u="none" strike="noStrike" kern="1200" dirty="0" smtClean="0">
                <a:solidFill>
                  <a:schemeClr val="tx1"/>
                </a:solidFill>
                <a:latin typeface="+mn-lt"/>
                <a:ea typeface="+mn-ea"/>
                <a:cs typeface="+mn-cs"/>
              </a:rPr>
              <a:t> is not a computer) </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how we can work with this framework --- need to use it in ways that it is functional </a:t>
            </a:r>
            <a:endParaRPr lang="en-US" sz="1200" b="0" i="0" kern="1200" dirty="0" smtClean="0">
              <a:solidFill>
                <a:schemeClr val="tx1"/>
              </a:solidFill>
              <a:latin typeface="+mn-lt"/>
              <a:ea typeface="+mn-ea"/>
              <a:cs typeface="+mn-cs"/>
            </a:endParaRPr>
          </a:p>
          <a:p>
            <a:pPr rtl="0"/>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poll: what would you like to enhance mobile reference services in the future?  </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Amy will ask, </a:t>
            </a:r>
            <a:r>
              <a:rPr lang="en-US" sz="1200" b="0" i="1" u="none" strike="noStrike" kern="1200" dirty="0" err="1" smtClean="0">
                <a:solidFill>
                  <a:schemeClr val="tx1"/>
                </a:solidFill>
                <a:latin typeface="+mn-lt"/>
                <a:ea typeface="+mn-ea"/>
                <a:cs typeface="+mn-cs"/>
              </a:rPr>
              <a:t>Tobie</a:t>
            </a:r>
            <a:r>
              <a:rPr lang="en-US" sz="1200" b="0" i="1" u="none" strike="noStrike" kern="1200" dirty="0" smtClean="0">
                <a:solidFill>
                  <a:schemeClr val="tx1"/>
                </a:solidFill>
                <a:latin typeface="+mn-lt"/>
                <a:ea typeface="+mn-ea"/>
                <a:cs typeface="+mn-cs"/>
              </a:rPr>
              <a:t> will monitor chat responses</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 floating reference desk with adjustable table top</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 monetary accessibility for mobile devices and service</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 everyone knows how to use mobile technology</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- 24 hour reference service</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 technology always works</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 equipment always works</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 unlimited money and time for mobile </a:t>
            </a:r>
            <a:r>
              <a:rPr lang="en-US" sz="1200" b="0" i="1" u="none" strike="noStrike" kern="1200" dirty="0" err="1" smtClean="0">
                <a:solidFill>
                  <a:schemeClr val="tx1"/>
                </a:solidFill>
                <a:latin typeface="+mn-lt"/>
                <a:ea typeface="+mn-ea"/>
                <a:cs typeface="+mn-cs"/>
              </a:rPr>
              <a:t>initatives</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 every vendor has a mobile interface with full functionality</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 your ideas?</a:t>
            </a:r>
            <a:endParaRPr lang="en-US" sz="1200" b="0" i="0" kern="1200" dirty="0" smtClean="0">
              <a:solidFill>
                <a:schemeClr val="tx1"/>
              </a:solidFill>
              <a:latin typeface="+mn-lt"/>
              <a:ea typeface="+mn-ea"/>
              <a:cs typeface="+mn-cs"/>
            </a:endParaRPr>
          </a:p>
          <a:p>
            <a:pPr>
              <a:buFontTx/>
              <a:buChar char="-"/>
            </a:pPr>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spectrum of mobile users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Amy will talk about the user in the center – laptop, cell phone, </a:t>
            </a:r>
            <a:r>
              <a:rPr lang="en-US" baseline="0" dirty="0" err="1" smtClean="0"/>
              <a:t>ipod</a:t>
            </a:r>
            <a:r>
              <a:rPr lang="en-US" baseline="0" dirty="0" smtClean="0"/>
              <a:t>,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Pew internet studies, and Garnet polls show that there is an increasing number of smartphone and mobile users in the 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some ways that you can provide mobile reference at this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projects that we implemented at our library were born out of playing with the devices.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happened with devices at Boise State.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happened with devices – gadget garage – at BPL.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Learned how to use the devices, and came up with ways to interject into the mobile conversation.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Poll</a:t>
            </a:r>
            <a:r>
              <a:rPr lang="en-US" baseline="0" dirty="0" smtClean="0"/>
              <a:t>: Does your library provide mobile devices for your librarians and library staff to use? </a:t>
            </a:r>
          </a:p>
          <a:p>
            <a:endParaRPr lang="en-US" dirty="0" smtClean="0"/>
          </a:p>
          <a:p>
            <a:r>
              <a:rPr lang="en-US" baseline="0" dirty="0" smtClean="0"/>
              <a:t>---- talk about how playing with these devices led to the projects that we are presenting here</a:t>
            </a:r>
          </a:p>
          <a:p>
            <a:r>
              <a:rPr lang="en-US" baseline="0" dirty="0" smtClean="0"/>
              <a:t>---- these were born out of the library purchasing equipment for librarians to use and start playing with </a:t>
            </a:r>
          </a:p>
          <a:p>
            <a:endParaRPr lang="en-US" baseline="0" dirty="0" smtClean="0"/>
          </a:p>
        </p:txBody>
      </p:sp>
      <p:sp>
        <p:nvSpPr>
          <p:cNvPr id="4" name="Slide Number Placeholder 3"/>
          <p:cNvSpPr>
            <a:spLocks noGrp="1"/>
          </p:cNvSpPr>
          <p:nvPr>
            <p:ph type="sldNum" sz="quarter" idx="10"/>
          </p:nvPr>
        </p:nvSpPr>
        <p:spPr/>
        <p:txBody>
          <a:bodyPr/>
          <a:lstStyle/>
          <a:p>
            <a:fld id="{6DF947F9-8A67-4B5D-A162-699341720DD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are going to talk about today.. Are</a:t>
            </a:r>
            <a:r>
              <a:rPr lang="en-US" baseline="0" dirty="0" smtClean="0"/>
              <a:t> the projects we implemented, and their pitfalls, barriers and successes. </a:t>
            </a:r>
            <a:endParaRPr lang="en-US" dirty="0" smtClean="0"/>
          </a:p>
          <a:p>
            <a:endParaRPr lang="en-US" dirty="0" smtClean="0"/>
          </a:p>
          <a:p>
            <a:r>
              <a:rPr lang="en-US" dirty="0" smtClean="0"/>
              <a:t>Overview </a:t>
            </a:r>
            <a:r>
              <a:rPr lang="en-US" dirty="0" smtClean="0"/>
              <a:t>of all of the projects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Overview of</a:t>
            </a:r>
            <a:r>
              <a:rPr lang="en-US" baseline="0" dirty="0" smtClean="0"/>
              <a:t> projects we completed</a:t>
            </a:r>
          </a:p>
          <a:p>
            <a:endParaRPr lang="en-US" dirty="0" smtClean="0"/>
          </a:p>
          <a:p>
            <a:pPr rtl="0"/>
            <a:r>
              <a:rPr lang="en-US" sz="1200" b="0" i="0" u="none" strike="noStrike" kern="1200" dirty="0" smtClean="0">
                <a:solidFill>
                  <a:schemeClr val="tx1"/>
                </a:solidFill>
                <a:latin typeface="+mn-lt"/>
                <a:ea typeface="+mn-ea"/>
                <a:cs typeface="+mn-cs"/>
              </a:rPr>
              <a:t>Projects we have worked on:</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u="none" strike="noStrike" kern="1200" dirty="0" smtClean="0">
                <a:solidFill>
                  <a:schemeClr val="tx1"/>
                </a:solidFill>
                <a:latin typeface="+mn-lt"/>
                <a:ea typeface="+mn-ea"/>
                <a:cs typeface="+mn-cs"/>
              </a:rPr>
              <a:t>Roving Reference  </a:t>
            </a:r>
            <a:r>
              <a:rPr lang="en-US" sz="1200" b="0" i="0" u="sng" kern="1200" dirty="0" smtClean="0">
                <a:solidFill>
                  <a:schemeClr val="tx1"/>
                </a:solidFill>
                <a:latin typeface="+mn-lt"/>
                <a:ea typeface="+mn-ea"/>
                <a:cs typeface="+mn-cs"/>
                <a:hlinkClick r:id="rId3"/>
              </a:rPr>
              <a:t>http://crln.acrl.org/content/72/4/217.full</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SMS Reference</a:t>
            </a:r>
            <a:endParaRPr lang="en-US" sz="1200" b="0" i="0" kern="1200" dirty="0" smtClean="0">
              <a:solidFill>
                <a:schemeClr val="tx1"/>
              </a:solidFill>
              <a:latin typeface="+mn-lt"/>
              <a:ea typeface="+mn-ea"/>
              <a:cs typeface="+mn-cs"/>
            </a:endParaRPr>
          </a:p>
          <a:p>
            <a:pPr rtl="0"/>
            <a:r>
              <a:rPr lang="en-US" sz="1200" b="0" i="1" u="none" strike="noStrike" kern="1200" dirty="0" smtClean="0">
                <a:solidFill>
                  <a:schemeClr val="tx1"/>
                </a:solidFill>
                <a:latin typeface="+mn-lt"/>
                <a:ea typeface="+mn-ea"/>
                <a:cs typeface="+mn-cs"/>
              </a:rPr>
              <a:t>Mobile Game: Research Race</a:t>
            </a:r>
            <a:endParaRPr lang="en-US" sz="1200" b="0" i="0" kern="1200" dirty="0" smtClean="0">
              <a:solidFill>
                <a:schemeClr val="tx1"/>
              </a:solidFill>
              <a:latin typeface="+mn-lt"/>
              <a:ea typeface="+mn-ea"/>
              <a:cs typeface="+mn-cs"/>
            </a:endParaRPr>
          </a:p>
          <a:p>
            <a:endParaRPr lang="en-US" dirty="0" smtClean="0"/>
          </a:p>
          <a:p>
            <a:endParaRPr lang="en-US" dirty="0" smtClean="0"/>
          </a:p>
          <a:p>
            <a:r>
              <a:rPr lang="en-US" dirty="0" smtClean="0"/>
              <a:t>Boise State mobile reference</a:t>
            </a:r>
          </a:p>
          <a:p>
            <a:pPr>
              <a:buFontTx/>
              <a:buChar char="-"/>
            </a:pPr>
            <a:r>
              <a:rPr lang="en-US" dirty="0" smtClean="0"/>
              <a:t>Game to acquaint users with reference stuff – Research Race </a:t>
            </a:r>
          </a:p>
          <a:p>
            <a:pPr>
              <a:buFontTx/>
              <a:buChar char="-"/>
            </a:pPr>
            <a:r>
              <a:rPr lang="en-US" baseline="0" dirty="0" smtClean="0"/>
              <a:t>SMS reference</a:t>
            </a:r>
          </a:p>
          <a:p>
            <a:pPr>
              <a:buFontTx/>
              <a:buChar char="-"/>
            </a:pPr>
            <a:r>
              <a:rPr lang="en-US" baseline="0" dirty="0" smtClean="0"/>
              <a:t>Mobile reference site – QR codes in the library that bring users to the mobile site, and e resources</a:t>
            </a:r>
            <a:endParaRPr lang="en-US" dirty="0" smtClean="0"/>
          </a:p>
          <a:p>
            <a:r>
              <a:rPr lang="en-US" dirty="0" smtClean="0"/>
              <a:t>- Mobile instruction </a:t>
            </a:r>
          </a:p>
          <a:p>
            <a:endParaRPr lang="en-US" dirty="0" smtClean="0"/>
          </a:p>
          <a:p>
            <a:r>
              <a:rPr lang="en-US" dirty="0" smtClean="0"/>
              <a:t>BPL</a:t>
            </a:r>
            <a:r>
              <a:rPr lang="en-US" baseline="0" dirty="0" smtClean="0"/>
              <a:t> mobile reference</a:t>
            </a:r>
          </a:p>
          <a:p>
            <a:r>
              <a:rPr lang="en-US" baseline="0" dirty="0" smtClean="0"/>
              <a:t> - roving reference</a:t>
            </a:r>
          </a:p>
          <a:p>
            <a:pPr>
              <a:buFontTx/>
              <a:buChar char="-"/>
            </a:pPr>
            <a:r>
              <a:rPr lang="en-US" baseline="0" dirty="0" smtClean="0"/>
              <a:t>Mobile site</a:t>
            </a:r>
          </a:p>
          <a:p>
            <a:pPr>
              <a:buFontTx/>
              <a:buChar char="-"/>
            </a:pPr>
            <a:endParaRPr lang="en-US" baseline="0" dirty="0" smtClean="0"/>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 Learning has been gaining a great deal of traction on the Boise State University campus. </a:t>
            </a:r>
          </a:p>
          <a:p>
            <a:r>
              <a:rPr lang="en-US" dirty="0" smtClean="0"/>
              <a:t>Recently polled using </a:t>
            </a:r>
            <a:r>
              <a:rPr lang="en-US" dirty="0" err="1" smtClean="0"/>
              <a:t>Educause</a:t>
            </a:r>
            <a:r>
              <a:rPr lang="en-US" baseline="0" dirty="0" smtClean="0"/>
              <a:t> ECAR survey (add a little bit about that)</a:t>
            </a:r>
            <a:endParaRPr lang="en-US" dirty="0" smtClean="0"/>
          </a:p>
          <a:p>
            <a:r>
              <a:rPr lang="en-US" dirty="0" smtClean="0"/>
              <a:t>I’d like to start with some statistics: </a:t>
            </a:r>
          </a:p>
          <a:p>
            <a:r>
              <a:rPr lang="en-US" dirty="0" smtClean="0"/>
              <a:t>93% of Boise State University students do not own a dedicated </a:t>
            </a:r>
            <a:r>
              <a:rPr lang="en-US" dirty="0" err="1" smtClean="0"/>
              <a:t>eReader</a:t>
            </a:r>
            <a:endParaRPr lang="en-US" dirty="0" smtClean="0"/>
          </a:p>
          <a:p>
            <a:r>
              <a:rPr lang="en-US" dirty="0" smtClean="0"/>
              <a:t>53.7% of students do own a mobile device</a:t>
            </a:r>
          </a:p>
          <a:p>
            <a:r>
              <a:rPr lang="en-US" dirty="0" smtClean="0"/>
              <a:t>77.7% of those students use their mobile device</a:t>
            </a:r>
            <a:r>
              <a:rPr lang="en-US" baseline="0" dirty="0" smtClean="0"/>
              <a:t> to check information --- this is on top of the checking email, voice mail, making calls, and checking social networks. </a:t>
            </a:r>
          </a:p>
          <a:p>
            <a:r>
              <a:rPr lang="en-US" baseline="0" dirty="0" smtClean="0"/>
              <a:t>80.9% of the students have a laptop computer</a:t>
            </a:r>
            <a:endParaRPr lang="en-US" dirty="0" smtClean="0"/>
          </a:p>
          <a:p>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Catalog</a:t>
            </a:r>
            <a:r>
              <a:rPr lang="en-US" baseline="0" dirty="0" smtClean="0"/>
              <a:t> --- </a:t>
            </a:r>
            <a:r>
              <a:rPr lang="en-US" baseline="0" dirty="0" err="1" smtClean="0"/>
              <a:t>citrix</a:t>
            </a:r>
            <a:endParaRPr lang="en-US" baseline="0" dirty="0" smtClean="0"/>
          </a:p>
          <a:p>
            <a:pPr>
              <a:buFontTx/>
              <a:buChar char="-"/>
            </a:pPr>
            <a:endParaRPr lang="en-US" baseline="0" dirty="0" smtClean="0"/>
          </a:p>
          <a:p>
            <a:pPr>
              <a:buFontTx/>
              <a:buChar char="-"/>
            </a:pPr>
            <a:r>
              <a:rPr lang="en-US" baseline="0" dirty="0" smtClean="0"/>
              <a:t>“Floor time” not “desk time”</a:t>
            </a:r>
          </a:p>
          <a:p>
            <a:pPr>
              <a:buFontTx/>
              <a:buChar char="-"/>
            </a:pPr>
            <a:endParaRPr lang="en-US" baseline="0" dirty="0" smtClean="0"/>
          </a:p>
          <a:p>
            <a:pPr>
              <a:buFontTx/>
              <a:buChar char="-"/>
            </a:pPr>
            <a:endParaRPr lang="en-US" dirty="0" smtClean="0"/>
          </a:p>
        </p:txBody>
      </p:sp>
      <p:sp>
        <p:nvSpPr>
          <p:cNvPr id="4" name="Slide Number Placeholder 3"/>
          <p:cNvSpPr>
            <a:spLocks noGrp="1"/>
          </p:cNvSpPr>
          <p:nvPr>
            <p:ph type="sldNum" sz="quarter" idx="10"/>
          </p:nvPr>
        </p:nvSpPr>
        <p:spPr/>
        <p:txBody>
          <a:bodyPr/>
          <a:lstStyle/>
          <a:p>
            <a:fld id="{6DF947F9-8A67-4B5D-A162-699341720DD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smtClean="0"/>
              <a:t>Boise State experience with Roving: </a:t>
            </a:r>
          </a:p>
          <a:p>
            <a:pPr>
              <a:buFont typeface="Arial" charset="0"/>
              <a:buChar char="•"/>
            </a:pPr>
            <a:endParaRPr lang="en-US" dirty="0" smtClean="0"/>
          </a:p>
          <a:p>
            <a:pPr>
              <a:buFont typeface="Arial" charset="0"/>
              <a:buChar char="•"/>
            </a:pPr>
            <a:r>
              <a:rPr lang="en-US" dirty="0" smtClean="0"/>
              <a:t> Hard to type, need better equipment</a:t>
            </a:r>
          </a:p>
          <a:p>
            <a:pPr>
              <a:buFont typeface="Arial" charset="0"/>
              <a:buChar char="•"/>
            </a:pPr>
            <a:r>
              <a:rPr lang="en-US" dirty="0" smtClean="0"/>
              <a:t> Not all librarians want to rove because of philosophy of</a:t>
            </a:r>
            <a:r>
              <a:rPr lang="en-US" baseline="0" dirty="0" smtClean="0"/>
              <a:t> reference, that students expect someone to be at the desk at all times. </a:t>
            </a:r>
          </a:p>
          <a:p>
            <a:pPr>
              <a:buFont typeface="Arial" charset="0"/>
              <a:buChar char="•"/>
            </a:pPr>
            <a:r>
              <a:rPr lang="en-US" baseline="0" dirty="0" smtClean="0"/>
              <a:t> Experiments have involved keeping one librarian at the desk, while one roves. Since our desk is so busy, the roving librarian needs to keep the other librarian at the desk informed about where they are in case they need them to come back. </a:t>
            </a:r>
            <a:endParaRPr lang="en-US" dirty="0" smtClean="0"/>
          </a:p>
          <a:p>
            <a:pPr>
              <a:buFont typeface="Arial" charset="0"/>
              <a:buChar char="•"/>
            </a:pPr>
            <a:endParaRPr lang="en-US" dirty="0" smtClean="0"/>
          </a:p>
          <a:p>
            <a:pPr>
              <a:buFont typeface="Arial" charset="0"/>
              <a:buChar char="•"/>
            </a:pPr>
            <a:endParaRPr lang="en-US" dirty="0" smtClean="0"/>
          </a:p>
          <a:p>
            <a:pPr>
              <a:buFont typeface="Arial" charset="0"/>
              <a:buChar char="•"/>
            </a:pPr>
            <a:r>
              <a:rPr lang="en-US" dirty="0" smtClean="0"/>
              <a:t> Students love the help</a:t>
            </a:r>
          </a:p>
          <a:p>
            <a:pPr>
              <a:buFont typeface="Arial" charset="0"/>
              <a:buChar char="•"/>
            </a:pPr>
            <a:r>
              <a:rPr lang="en-US" dirty="0" smtClean="0"/>
              <a:t> They appreciate the </a:t>
            </a:r>
            <a:r>
              <a:rPr lang="en-US" dirty="0" err="1" smtClean="0"/>
              <a:t>iPad</a:t>
            </a:r>
            <a:endParaRPr lang="en-US" dirty="0" smtClean="0"/>
          </a:p>
          <a:p>
            <a:pPr>
              <a:buFont typeface="Arial" charset="0"/>
              <a:buNone/>
            </a:pPr>
            <a:endParaRPr lang="en-US" dirty="0" smtClean="0"/>
          </a:p>
          <a:p>
            <a:pPr>
              <a:buFont typeface="Arial" charset="0"/>
              <a:buNone/>
            </a:pPr>
            <a:r>
              <a:rPr lang="en-US" dirty="0" smtClean="0"/>
              <a:t>What we have done with the </a:t>
            </a:r>
            <a:r>
              <a:rPr lang="en-US" dirty="0" err="1" smtClean="0"/>
              <a:t>iPad</a:t>
            </a:r>
            <a:r>
              <a:rPr lang="en-US" dirty="0" smtClean="0"/>
              <a:t>: </a:t>
            </a:r>
          </a:p>
          <a:p>
            <a:pPr>
              <a:buFont typeface="Arial" charset="0"/>
              <a:buChar char="•"/>
            </a:pPr>
            <a:r>
              <a:rPr lang="en-US" dirty="0" smtClean="0"/>
              <a:t>Using the </a:t>
            </a:r>
            <a:r>
              <a:rPr lang="en-US" dirty="0" err="1" smtClean="0"/>
              <a:t>iPad</a:t>
            </a:r>
            <a:r>
              <a:rPr lang="en-US" dirty="0" smtClean="0"/>
              <a:t> in student orientations to answer questions – new student orientations</a:t>
            </a:r>
          </a:p>
          <a:p>
            <a:pPr lvl="1">
              <a:buFont typeface="Arial" charset="0"/>
              <a:buChar char="•"/>
            </a:pPr>
            <a:r>
              <a:rPr lang="en-US" dirty="0" smtClean="0"/>
              <a:t>Answer</a:t>
            </a:r>
            <a:r>
              <a:rPr lang="en-US" baseline="0" dirty="0" smtClean="0"/>
              <a:t> questions on the fly</a:t>
            </a:r>
          </a:p>
          <a:p>
            <a:pPr lvl="1">
              <a:buFont typeface="Arial" charset="0"/>
              <a:buChar char="•"/>
            </a:pPr>
            <a:r>
              <a:rPr lang="en-US" baseline="0" dirty="0" smtClean="0"/>
              <a:t>Use it to show them an image of their liaison librarian, depending on their major – ask the students about who they are, and where they are from, and what their major is, and connect them to a specific librarian</a:t>
            </a:r>
            <a:endParaRPr lang="en-US" dirty="0" smtClean="0"/>
          </a:p>
          <a:p>
            <a:pPr>
              <a:buFont typeface="Arial" charset="0"/>
              <a:buChar char="•"/>
            </a:pPr>
            <a:r>
              <a:rPr lang="en-US" dirty="0" smtClean="0"/>
              <a:t>Using the </a:t>
            </a:r>
            <a:r>
              <a:rPr lang="en-US" dirty="0" err="1" smtClean="0"/>
              <a:t>iPad</a:t>
            </a:r>
            <a:r>
              <a:rPr lang="en-US" dirty="0" smtClean="0"/>
              <a:t> for roving reference in departments on campus for our liaison areas</a:t>
            </a:r>
          </a:p>
          <a:p>
            <a:pPr lvl="1">
              <a:buFont typeface="Arial" charset="0"/>
              <a:buChar char="•"/>
            </a:pPr>
            <a:r>
              <a:rPr lang="en-US" dirty="0" smtClean="0"/>
              <a:t>Answer questions</a:t>
            </a:r>
            <a:r>
              <a:rPr lang="en-US" baseline="0" dirty="0" smtClean="0"/>
              <a:t> in hallways, on campus, while walking from building to building</a:t>
            </a:r>
          </a:p>
          <a:p>
            <a:pPr lvl="1">
              <a:buFont typeface="Arial" charset="0"/>
              <a:buChar char="•"/>
            </a:pPr>
            <a:r>
              <a:rPr lang="en-US" baseline="0" dirty="0" smtClean="0"/>
              <a:t>Offering remote office hours at specific departments</a:t>
            </a:r>
            <a:endParaRPr lang="en-US" dirty="0" smtClean="0"/>
          </a:p>
          <a:p>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mobile</a:t>
            </a:r>
            <a:r>
              <a:rPr lang="en-US" baseline="0" dirty="0" smtClean="0"/>
              <a:t> site we have developed is simple and easy to use for providing reference services. </a:t>
            </a:r>
            <a:endParaRPr lang="en-US" baseline="0" dirty="0" smtClean="0"/>
          </a:p>
          <a:p>
            <a:endParaRPr lang="en-US" baseline="0" dirty="0" smtClean="0"/>
          </a:p>
          <a:p>
            <a:r>
              <a:rPr lang="en-US" baseline="0" dirty="0" err="1" smtClean="0"/>
              <a:t>Qr</a:t>
            </a:r>
            <a:r>
              <a:rPr lang="en-US" baseline="0" dirty="0" smtClean="0"/>
              <a:t> codes in the reference area and outside the library when we are closed that direct users to the mobile site. </a:t>
            </a:r>
          </a:p>
          <a:p>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Features ways to get</a:t>
            </a:r>
            <a:r>
              <a:rPr lang="en-US" baseline="0" dirty="0" smtClean="0"/>
              <a:t> help, including text. Offering SMS is key. At Ball State University 94% of the students there send and receive texts. At Boise State, % of students with mobile devices… of those % of them send and receive texts daily. </a:t>
            </a:r>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mobile database use is easier for reference instruction, it provides</a:t>
            </a:r>
            <a:r>
              <a:rPr lang="en-US" baseline="0" dirty="0" smtClean="0"/>
              <a:t> students with fewer options. Sun and wind analogy. </a:t>
            </a:r>
            <a:endParaRPr lang="en-US" dirty="0"/>
          </a:p>
        </p:txBody>
      </p:sp>
      <p:sp>
        <p:nvSpPr>
          <p:cNvPr id="4" name="Slide Number Placeholder 3"/>
          <p:cNvSpPr>
            <a:spLocks noGrp="1"/>
          </p:cNvSpPr>
          <p:nvPr>
            <p:ph type="sldNum" sz="quarter" idx="10"/>
          </p:nvPr>
        </p:nvSpPr>
        <p:spPr/>
        <p:txBody>
          <a:bodyPr/>
          <a:lstStyle/>
          <a:p>
            <a:fld id="{6DF947F9-8A67-4B5D-A162-699341720DD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121C27-23C5-4C2E-AF79-3F3B2A7BABD9}"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21C27-23C5-4C2E-AF79-3F3B2A7BABD9}"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21C27-23C5-4C2E-AF79-3F3B2A7BABD9}"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21C27-23C5-4C2E-AF79-3F3B2A7BABD9}"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121C27-23C5-4C2E-AF79-3F3B2A7BABD9}" type="datetimeFigureOut">
              <a:rPr lang="en-US" smtClean="0"/>
              <a:pPr/>
              <a:t>7/26/2011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121C27-23C5-4C2E-AF79-3F3B2A7BABD9}" type="datetimeFigureOut">
              <a:rPr lang="en-US" smtClean="0"/>
              <a:pPr/>
              <a:t>7/26/2011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21C27-23C5-4C2E-AF79-3F3B2A7BABD9}" type="datetimeFigureOut">
              <a:rPr lang="en-US" smtClean="0"/>
              <a:pPr/>
              <a:t>7/26/2011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121C27-23C5-4C2E-AF79-3F3B2A7BABD9}" type="datetimeFigureOut">
              <a:rPr lang="en-US" smtClean="0"/>
              <a:pPr/>
              <a:t>7/26/2011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21C27-23C5-4C2E-AF79-3F3B2A7BABD9}" type="datetimeFigureOut">
              <a:rPr lang="en-US" smtClean="0"/>
              <a:pPr/>
              <a:t>7/26/2011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21C27-23C5-4C2E-AF79-3F3B2A7BABD9}" type="datetimeFigureOut">
              <a:rPr lang="en-US" smtClean="0"/>
              <a:pPr/>
              <a:t>7/26/2011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21C27-23C5-4C2E-AF79-3F3B2A7BABD9}" type="datetimeFigureOut">
              <a:rPr lang="en-US" smtClean="0"/>
              <a:pPr/>
              <a:t>7/26/2011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871DC-7071-4481-A3EF-EC93E66224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21C27-23C5-4C2E-AF79-3F3B2A7BABD9}" type="datetimeFigureOut">
              <a:rPr lang="en-US" smtClean="0"/>
              <a:pPr/>
              <a:t>7/26/2011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871DC-7071-4481-A3EF-EC93E66224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jpmstyle.com/gadget/perfect-smartphone-design-by-pcworld/" TargetMode="External"/><Relationship Id="rId4" Type="http://schemas.openxmlformats.org/officeDocument/2006/relationships/hyperlink" Target="http://www.crunchbase.com/product/ipa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bit.ly/ptDja5"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990600"/>
            <a:ext cx="6096000" cy="707886"/>
          </a:xfrm>
          <a:prstGeom prst="rect">
            <a:avLst/>
          </a:prstGeom>
          <a:noFill/>
        </p:spPr>
        <p:txBody>
          <a:bodyPr wrap="square" rtlCol="0">
            <a:spAutoFit/>
          </a:bodyPr>
          <a:lstStyle/>
          <a:p>
            <a:r>
              <a:rPr lang="en-US" sz="4000" dirty="0" smtClean="0"/>
              <a:t>Exploring Mobile Reference</a:t>
            </a:r>
            <a:endParaRPr lang="en-US" sz="4000" dirty="0"/>
          </a:p>
        </p:txBody>
      </p:sp>
      <p:sp>
        <p:nvSpPr>
          <p:cNvPr id="6" name="TextBox 5"/>
          <p:cNvSpPr txBox="1"/>
          <p:nvPr/>
        </p:nvSpPr>
        <p:spPr>
          <a:xfrm>
            <a:off x="1524000" y="4648200"/>
            <a:ext cx="3352800" cy="1323439"/>
          </a:xfrm>
          <a:prstGeom prst="rect">
            <a:avLst/>
          </a:prstGeom>
          <a:noFill/>
        </p:spPr>
        <p:txBody>
          <a:bodyPr wrap="square" rtlCol="0">
            <a:spAutoFit/>
          </a:bodyPr>
          <a:lstStyle/>
          <a:p>
            <a:r>
              <a:rPr lang="en-US" sz="1600" dirty="0" smtClean="0"/>
              <a:t>Amy </a:t>
            </a:r>
            <a:r>
              <a:rPr lang="en-US" sz="1600" dirty="0" err="1" smtClean="0"/>
              <a:t>Vecchione</a:t>
            </a:r>
            <a:endParaRPr lang="en-US" sz="1600" dirty="0" smtClean="0"/>
          </a:p>
          <a:p>
            <a:r>
              <a:rPr lang="en-US" sz="1600" dirty="0" smtClean="0"/>
              <a:t>Albertsons Library</a:t>
            </a:r>
          </a:p>
          <a:p>
            <a:r>
              <a:rPr lang="en-US" sz="1600" dirty="0" smtClean="0"/>
              <a:t>Boise State University</a:t>
            </a:r>
          </a:p>
          <a:p>
            <a:r>
              <a:rPr lang="en-US" sz="1600" dirty="0" smtClean="0"/>
              <a:t>@</a:t>
            </a:r>
            <a:r>
              <a:rPr lang="en-US" sz="1600" dirty="0" err="1" smtClean="0"/>
              <a:t>librarythinking</a:t>
            </a:r>
            <a:endParaRPr lang="en-US" sz="1600" dirty="0" smtClean="0"/>
          </a:p>
          <a:p>
            <a:r>
              <a:rPr lang="en-US" sz="1600" dirty="0" smtClean="0"/>
              <a:t>amyvecchione@boisestate.edu </a:t>
            </a:r>
            <a:endParaRPr lang="en-US" sz="1600" dirty="0"/>
          </a:p>
        </p:txBody>
      </p:sp>
      <p:sp>
        <p:nvSpPr>
          <p:cNvPr id="7" name="TextBox 6"/>
          <p:cNvSpPr txBox="1"/>
          <p:nvPr/>
        </p:nvSpPr>
        <p:spPr>
          <a:xfrm>
            <a:off x="5257800" y="4800600"/>
            <a:ext cx="2514600" cy="923330"/>
          </a:xfrm>
          <a:prstGeom prst="rect">
            <a:avLst/>
          </a:prstGeom>
          <a:noFill/>
        </p:spPr>
        <p:txBody>
          <a:bodyPr wrap="square" rtlCol="0">
            <a:spAutoFit/>
          </a:bodyPr>
          <a:lstStyle/>
          <a:p>
            <a:r>
              <a:rPr lang="en-US" dirty="0" err="1" smtClean="0"/>
              <a:t>Tobie</a:t>
            </a:r>
            <a:r>
              <a:rPr lang="en-US" dirty="0" smtClean="0"/>
              <a:t> Garrick</a:t>
            </a:r>
          </a:p>
          <a:p>
            <a:r>
              <a:rPr lang="en-US" dirty="0" smtClean="0"/>
              <a:t>Boise Public Library</a:t>
            </a:r>
          </a:p>
          <a:p>
            <a:r>
              <a:rPr lang="en-US" dirty="0" smtClean="0"/>
              <a:t>tgarrick@cityofboise.org</a:t>
            </a:r>
          </a:p>
        </p:txBody>
      </p:sp>
      <p:pic>
        <p:nvPicPr>
          <p:cNvPr id="8" name="Picture 7" descr="AEV.jpg"/>
          <p:cNvPicPr>
            <a:picLocks noChangeAspect="1"/>
          </p:cNvPicPr>
          <p:nvPr/>
        </p:nvPicPr>
        <p:blipFill>
          <a:blip r:embed="rId3" cstate="print"/>
          <a:stretch>
            <a:fillRect/>
          </a:stretch>
        </p:blipFill>
        <p:spPr>
          <a:xfrm>
            <a:off x="1600200" y="2362200"/>
            <a:ext cx="2073500" cy="2068830"/>
          </a:xfrm>
          <a:prstGeom prst="rect">
            <a:avLst/>
          </a:prstGeom>
        </p:spPr>
      </p:pic>
      <p:pic>
        <p:nvPicPr>
          <p:cNvPr id="9" name="Picture 8" descr="tg.jpg"/>
          <p:cNvPicPr>
            <a:picLocks noChangeAspect="1"/>
          </p:cNvPicPr>
          <p:nvPr/>
        </p:nvPicPr>
        <p:blipFill>
          <a:blip r:embed="rId4" cstate="print"/>
          <a:stretch>
            <a:fillRect/>
          </a:stretch>
        </p:blipFill>
        <p:spPr>
          <a:xfrm>
            <a:off x="5334000" y="2209800"/>
            <a:ext cx="1765300" cy="243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661226" y="1142999"/>
            <a:ext cx="7415974" cy="5416419"/>
          </a:xfrm>
          <a:prstGeom prst="rect">
            <a:avLst/>
          </a:prstGeom>
          <a:noFill/>
          <a:ln w="9525">
            <a:noFill/>
            <a:miter lim="800000"/>
            <a:headEnd/>
            <a:tailEnd/>
          </a:ln>
        </p:spPr>
      </p:pic>
      <p:sp>
        <p:nvSpPr>
          <p:cNvPr id="3" name="TextBox 2"/>
          <p:cNvSpPr txBox="1"/>
          <p:nvPr/>
        </p:nvSpPr>
        <p:spPr>
          <a:xfrm>
            <a:off x="0" y="381000"/>
            <a:ext cx="9144000" cy="523220"/>
          </a:xfrm>
          <a:prstGeom prst="rect">
            <a:avLst/>
          </a:prstGeom>
          <a:noFill/>
        </p:spPr>
        <p:txBody>
          <a:bodyPr wrap="square" rtlCol="0">
            <a:spAutoFit/>
          </a:bodyPr>
          <a:lstStyle/>
          <a:p>
            <a:pPr algn="ctr"/>
            <a:r>
              <a:rPr lang="en-US" sz="2800" b="1" dirty="0" smtClean="0"/>
              <a:t>Mobile Games: To Become More Familiar with Reference</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5105400" y="2667000"/>
            <a:ext cx="2438400" cy="1676400"/>
          </a:xfrm>
          <a:prstGeom prst="wedgeRect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Text Box 4"/>
          <p:cNvSpPr txBox="1">
            <a:spLocks noChangeArrowheads="1"/>
          </p:cNvSpPr>
          <p:nvPr/>
        </p:nvSpPr>
        <p:spPr bwMode="auto">
          <a:xfrm>
            <a:off x="497205" y="548640"/>
            <a:ext cx="8086725" cy="935641"/>
          </a:xfrm>
          <a:prstGeom prst="rect">
            <a:avLst/>
          </a:prstGeom>
          <a:noFill/>
          <a:ln w="9525">
            <a:noFill/>
            <a:miter lim="800000"/>
            <a:headEnd/>
            <a:tailEnd/>
          </a:ln>
          <a:effectLst/>
        </p:spPr>
        <p:txBody>
          <a:bodyPr lIns="0" tIns="0" rIns="0" bIns="0">
            <a:spAutoFit/>
          </a:bodyPr>
          <a:lstStyle/>
          <a:p>
            <a:pPr algn="ctr">
              <a:lnSpc>
                <a:spcPct val="95000"/>
              </a:lnSpc>
            </a:pPr>
            <a:r>
              <a:rPr lang="en-US" sz="4000" b="1" dirty="0">
                <a:solidFill>
                  <a:srgbClr val="000000"/>
                </a:solidFill>
                <a:latin typeface="+mj-lt"/>
              </a:rPr>
              <a:t>Technology Roadblocks</a:t>
            </a:r>
            <a:endParaRPr lang="en-US" sz="4000" dirty="0">
              <a:latin typeface="+mj-lt"/>
            </a:endParaRPr>
          </a:p>
          <a:p>
            <a:pPr algn="ctr">
              <a:lnSpc>
                <a:spcPct val="95000"/>
              </a:lnSpc>
            </a:pPr>
            <a:endParaRPr lang="en-US" sz="2400" dirty="0">
              <a:solidFill>
                <a:srgbClr val="000000"/>
              </a:solidFill>
              <a:latin typeface="Arial" charset="0"/>
            </a:endParaRPr>
          </a:p>
        </p:txBody>
      </p:sp>
      <p:pic>
        <p:nvPicPr>
          <p:cNvPr id="4101" name="Picture 5"/>
          <p:cNvPicPr>
            <a:picLocks noChangeAspect="1" noChangeArrowheads="1"/>
          </p:cNvPicPr>
          <p:nvPr/>
        </p:nvPicPr>
        <p:blipFill>
          <a:blip r:embed="rId3" cstate="print"/>
          <a:srcRect/>
          <a:stretch>
            <a:fillRect/>
          </a:stretch>
        </p:blipFill>
        <p:spPr bwMode="auto">
          <a:xfrm>
            <a:off x="1752600" y="2590800"/>
            <a:ext cx="2057400" cy="1960110"/>
          </a:xfrm>
          <a:prstGeom prst="rect">
            <a:avLst/>
          </a:prstGeom>
          <a:noFill/>
        </p:spPr>
      </p:pic>
      <p:sp>
        <p:nvSpPr>
          <p:cNvPr id="4" name="TextBox 3"/>
          <p:cNvSpPr txBox="1"/>
          <p:nvPr/>
        </p:nvSpPr>
        <p:spPr>
          <a:xfrm>
            <a:off x="4953000" y="3008293"/>
            <a:ext cx="2819400" cy="954107"/>
          </a:xfrm>
          <a:prstGeom prst="rect">
            <a:avLst/>
          </a:prstGeom>
          <a:noFill/>
        </p:spPr>
        <p:txBody>
          <a:bodyPr wrap="square" rtlCol="0">
            <a:spAutoFit/>
          </a:bodyPr>
          <a:lstStyle/>
          <a:p>
            <a:pPr algn="ctr"/>
            <a:r>
              <a:rPr lang="en-US" sz="2800" dirty="0" smtClean="0"/>
              <a:t>Chat Service Providers</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81000" y="640080"/>
            <a:ext cx="5278756" cy="584775"/>
          </a:xfrm>
          <a:prstGeom prst="rect">
            <a:avLst/>
          </a:prstGeom>
          <a:noFill/>
          <a:ln w="9525">
            <a:noFill/>
            <a:miter lim="800000"/>
            <a:headEnd/>
            <a:tailEnd/>
          </a:ln>
          <a:effectLst/>
        </p:spPr>
        <p:txBody>
          <a:bodyPr wrap="square" lIns="0" tIns="0" rIns="0" bIns="0">
            <a:spAutoFit/>
          </a:bodyPr>
          <a:lstStyle/>
          <a:p>
            <a:pPr>
              <a:lnSpc>
                <a:spcPct val="95000"/>
              </a:lnSpc>
            </a:pPr>
            <a:r>
              <a:rPr lang="en-US" sz="4000" b="1" dirty="0">
                <a:solidFill>
                  <a:srgbClr val="000000"/>
                </a:solidFill>
                <a:latin typeface="+mj-lt"/>
              </a:rPr>
              <a:t>The Devil's in the Details</a:t>
            </a:r>
          </a:p>
        </p:txBody>
      </p:sp>
      <p:sp>
        <p:nvSpPr>
          <p:cNvPr id="3077" name="Text Box 5"/>
          <p:cNvSpPr txBox="1">
            <a:spLocks noChangeArrowheads="1"/>
          </p:cNvSpPr>
          <p:nvPr/>
        </p:nvSpPr>
        <p:spPr bwMode="auto">
          <a:xfrm>
            <a:off x="131445" y="6477000"/>
            <a:ext cx="4059555" cy="146194"/>
          </a:xfrm>
          <a:prstGeom prst="rect">
            <a:avLst/>
          </a:prstGeom>
          <a:noFill/>
          <a:ln w="9525">
            <a:noFill/>
            <a:miter lim="800000"/>
            <a:headEnd/>
            <a:tailEnd/>
          </a:ln>
          <a:effectLst/>
        </p:spPr>
        <p:txBody>
          <a:bodyPr wrap="square" lIns="0" tIns="0" rIns="0" bIns="0">
            <a:spAutoFit/>
          </a:bodyPr>
          <a:lstStyle/>
          <a:p>
            <a:pPr>
              <a:lnSpc>
                <a:spcPct val="95000"/>
              </a:lnSpc>
            </a:pPr>
            <a:r>
              <a:rPr lang="en-US" sz="1000" dirty="0" err="1" smtClean="0">
                <a:solidFill>
                  <a:srgbClr val="000000"/>
                </a:solidFill>
                <a:latin typeface="Arial" charset="0"/>
              </a:rPr>
              <a:t>Ipad</a:t>
            </a:r>
            <a:r>
              <a:rPr lang="en-US" sz="1000" dirty="0" smtClean="0">
                <a:solidFill>
                  <a:srgbClr val="000000"/>
                </a:solidFill>
                <a:latin typeface="Arial" charset="0"/>
              </a:rPr>
              <a:t> image </a:t>
            </a:r>
            <a:r>
              <a:rPr lang="en-US" sz="1000" dirty="0">
                <a:solidFill>
                  <a:srgbClr val="000000"/>
                </a:solidFill>
                <a:latin typeface="Arial" charset="0"/>
              </a:rPr>
              <a:t>c/o http://www.maclife.com/dadsgrads</a:t>
            </a:r>
          </a:p>
        </p:txBody>
      </p:sp>
      <p:pic>
        <p:nvPicPr>
          <p:cNvPr id="3078" name="Picture 6"/>
          <p:cNvPicPr>
            <a:picLocks noChangeAspect="1" noChangeArrowheads="1"/>
          </p:cNvPicPr>
          <p:nvPr/>
        </p:nvPicPr>
        <p:blipFill>
          <a:blip r:embed="rId2" cstate="print"/>
          <a:srcRect/>
          <a:stretch>
            <a:fillRect/>
          </a:stretch>
        </p:blipFill>
        <p:spPr bwMode="auto">
          <a:xfrm>
            <a:off x="5715000" y="0"/>
            <a:ext cx="3429000" cy="2857500"/>
          </a:xfrm>
          <a:prstGeom prst="rect">
            <a:avLst/>
          </a:prstGeom>
          <a:noFill/>
        </p:spPr>
      </p:pic>
      <p:pic>
        <p:nvPicPr>
          <p:cNvPr id="6" name="Picture 5" descr="gressco.jpg"/>
          <p:cNvPicPr>
            <a:picLocks noChangeAspect="1"/>
          </p:cNvPicPr>
          <p:nvPr/>
        </p:nvPicPr>
        <p:blipFill>
          <a:blip r:embed="rId3" cstate="print"/>
          <a:stretch>
            <a:fillRect/>
          </a:stretch>
        </p:blipFill>
        <p:spPr>
          <a:xfrm>
            <a:off x="3733800" y="2895600"/>
            <a:ext cx="1429131" cy="2362200"/>
          </a:xfrm>
          <a:prstGeom prst="rect">
            <a:avLst/>
          </a:prstGeom>
        </p:spPr>
      </p:pic>
      <p:pic>
        <p:nvPicPr>
          <p:cNvPr id="7" name="Picture 6" descr="desk.jpg"/>
          <p:cNvPicPr>
            <a:picLocks noChangeAspect="1"/>
          </p:cNvPicPr>
          <p:nvPr/>
        </p:nvPicPr>
        <p:blipFill>
          <a:blip r:embed="rId4" cstate="print"/>
          <a:stretch>
            <a:fillRect/>
          </a:stretch>
        </p:blipFill>
        <p:spPr>
          <a:xfrm>
            <a:off x="990600" y="3352800"/>
            <a:ext cx="2057400" cy="1541307"/>
          </a:xfrm>
          <a:prstGeom prst="rect">
            <a:avLst/>
          </a:prstGeom>
        </p:spPr>
      </p:pic>
      <p:sp>
        <p:nvSpPr>
          <p:cNvPr id="8" name="TextBox 7"/>
          <p:cNvSpPr txBox="1"/>
          <p:nvPr/>
        </p:nvSpPr>
        <p:spPr>
          <a:xfrm>
            <a:off x="838200" y="2895600"/>
            <a:ext cx="2667000" cy="369332"/>
          </a:xfrm>
          <a:prstGeom prst="rect">
            <a:avLst/>
          </a:prstGeom>
          <a:noFill/>
        </p:spPr>
        <p:txBody>
          <a:bodyPr wrap="square" rtlCol="0">
            <a:spAutoFit/>
          </a:bodyPr>
          <a:lstStyle/>
          <a:p>
            <a:r>
              <a:rPr lang="en-US" dirty="0" smtClean="0"/>
              <a:t>Reference Desk</a:t>
            </a:r>
            <a:endParaRPr lang="en-US" dirty="0"/>
          </a:p>
        </p:txBody>
      </p:sp>
      <p:sp>
        <p:nvSpPr>
          <p:cNvPr id="9" name="TextBox 8"/>
          <p:cNvSpPr txBox="1"/>
          <p:nvPr/>
        </p:nvSpPr>
        <p:spPr>
          <a:xfrm>
            <a:off x="3200400" y="3962401"/>
            <a:ext cx="914400" cy="646331"/>
          </a:xfrm>
          <a:prstGeom prst="rect">
            <a:avLst/>
          </a:prstGeom>
          <a:noFill/>
        </p:spPr>
        <p:txBody>
          <a:bodyPr wrap="square" rtlCol="0">
            <a:spAutoFit/>
          </a:bodyPr>
          <a:lstStyle/>
          <a:p>
            <a:r>
              <a:rPr lang="en-US" sz="3600" dirty="0" smtClean="0"/>
              <a:t>Or</a:t>
            </a:r>
            <a:endParaRPr lang="en-US" sz="3600" dirty="0"/>
          </a:p>
        </p:txBody>
      </p:sp>
      <p:sp>
        <p:nvSpPr>
          <p:cNvPr id="10" name="TextBox 9"/>
          <p:cNvSpPr txBox="1"/>
          <p:nvPr/>
        </p:nvSpPr>
        <p:spPr>
          <a:xfrm>
            <a:off x="3581400" y="2895600"/>
            <a:ext cx="2057400" cy="369332"/>
          </a:xfrm>
          <a:prstGeom prst="rect">
            <a:avLst/>
          </a:prstGeom>
          <a:noFill/>
        </p:spPr>
        <p:txBody>
          <a:bodyPr wrap="square" rtlCol="0">
            <a:spAutoFit/>
          </a:bodyPr>
          <a:lstStyle/>
          <a:p>
            <a:r>
              <a:rPr lang="en-US" dirty="0" smtClean="0"/>
              <a:t>Reference Desk</a:t>
            </a:r>
            <a:endParaRPr lang="en-US" dirty="0"/>
          </a:p>
        </p:txBody>
      </p:sp>
      <p:sp>
        <p:nvSpPr>
          <p:cNvPr id="11" name="Right Bracket 10"/>
          <p:cNvSpPr/>
          <p:nvPr/>
        </p:nvSpPr>
        <p:spPr>
          <a:xfrm>
            <a:off x="5181600" y="2667000"/>
            <a:ext cx="152400" cy="266700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p:cNvSpPr/>
          <p:nvPr/>
        </p:nvSpPr>
        <p:spPr>
          <a:xfrm>
            <a:off x="685800" y="2667000"/>
            <a:ext cx="152400" cy="2667000"/>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74370" y="274320"/>
            <a:ext cx="8698230" cy="822960"/>
          </a:xfrm>
        </p:spPr>
        <p:txBody>
          <a:bodyPr lIns="0" tIns="0" rIns="0" bIns="0" anchor="t">
            <a:normAutofit/>
          </a:bodyPr>
          <a:lstStyle/>
          <a:p>
            <a:pPr algn="l">
              <a:lnSpc>
                <a:spcPct val="95000"/>
              </a:lnSpc>
            </a:pPr>
            <a:r>
              <a:rPr lang="en-US" sz="4000" b="1" dirty="0">
                <a:solidFill>
                  <a:srgbClr val="000000"/>
                </a:solidFill>
              </a:rPr>
              <a:t>Or is it in our minds?</a:t>
            </a:r>
          </a:p>
        </p:txBody>
      </p:sp>
      <p:sp>
        <p:nvSpPr>
          <p:cNvPr id="5122" name="Rectangle 2"/>
          <p:cNvSpPr>
            <a:spLocks noGrp="1" noChangeArrowheads="1"/>
          </p:cNvSpPr>
          <p:nvPr>
            <p:ph type="body" idx="1"/>
          </p:nvPr>
        </p:nvSpPr>
        <p:spPr>
          <a:xfrm>
            <a:off x="4246245" y="2967037"/>
            <a:ext cx="931545" cy="1071563"/>
          </a:xfrm>
        </p:spPr>
        <p:txBody>
          <a:bodyPr lIns="0" tIns="0" rIns="0" bIns="0">
            <a:normAutofit fontScale="77500" lnSpcReduction="20000"/>
          </a:bodyPr>
          <a:lstStyle/>
          <a:p>
            <a:pPr marL="0" indent="0">
              <a:lnSpc>
                <a:spcPct val="95000"/>
              </a:lnSpc>
              <a:spcBef>
                <a:spcPct val="0"/>
              </a:spcBef>
              <a:buNone/>
            </a:pPr>
            <a:r>
              <a:rPr lang="en-US" sz="11500" b="1" dirty="0">
                <a:solidFill>
                  <a:srgbClr val="000000"/>
                </a:solidFill>
                <a:latin typeface="Arial" charset="0"/>
              </a:rPr>
              <a:t>≠</a:t>
            </a:r>
          </a:p>
        </p:txBody>
      </p:sp>
      <p:pic>
        <p:nvPicPr>
          <p:cNvPr id="5124" name="Picture 4"/>
          <p:cNvPicPr>
            <a:picLocks noChangeAspect="1" noChangeArrowheads="1"/>
          </p:cNvPicPr>
          <p:nvPr/>
        </p:nvPicPr>
        <p:blipFill>
          <a:blip r:embed="rId3" cstate="print"/>
          <a:srcRect/>
          <a:stretch>
            <a:fillRect/>
          </a:stretch>
        </p:blipFill>
        <p:spPr bwMode="auto">
          <a:xfrm>
            <a:off x="5120640" y="1619250"/>
            <a:ext cx="3714750" cy="3714750"/>
          </a:xfrm>
          <a:prstGeom prst="rect">
            <a:avLst/>
          </a:prstGeom>
          <a:noFill/>
        </p:spPr>
      </p:pic>
      <p:sp>
        <p:nvSpPr>
          <p:cNvPr id="5125" name="Text Box 5"/>
          <p:cNvSpPr txBox="1">
            <a:spLocks noChangeArrowheads="1"/>
          </p:cNvSpPr>
          <p:nvPr/>
        </p:nvSpPr>
        <p:spPr bwMode="auto">
          <a:xfrm>
            <a:off x="222885" y="6400800"/>
            <a:ext cx="7701915" cy="584775"/>
          </a:xfrm>
          <a:prstGeom prst="rect">
            <a:avLst/>
          </a:prstGeom>
          <a:noFill/>
          <a:ln w="9525">
            <a:noFill/>
            <a:miter lim="800000"/>
            <a:headEnd/>
            <a:tailEnd/>
          </a:ln>
          <a:effectLst/>
        </p:spPr>
        <p:txBody>
          <a:bodyPr wrap="square" lIns="0" tIns="0" rIns="0" bIns="0">
            <a:spAutoFit/>
          </a:bodyPr>
          <a:lstStyle/>
          <a:p>
            <a:pPr>
              <a:lnSpc>
                <a:spcPct val="95000"/>
              </a:lnSpc>
            </a:pPr>
            <a:r>
              <a:rPr lang="en-US" sz="1000" dirty="0" err="1">
                <a:solidFill>
                  <a:srgbClr val="000000"/>
                </a:solidFill>
                <a:latin typeface="Arial" charset="0"/>
              </a:rPr>
              <a:t>Ipad</a:t>
            </a:r>
            <a:r>
              <a:rPr lang="en-US" sz="1000" dirty="0">
                <a:solidFill>
                  <a:srgbClr val="000000"/>
                </a:solidFill>
                <a:latin typeface="Arial" charset="0"/>
              </a:rPr>
              <a:t> image c/o </a:t>
            </a:r>
            <a:r>
              <a:rPr lang="en-US" sz="1000" dirty="0">
                <a:latin typeface="Arial" charset="0"/>
                <a:hlinkClick r:id="rId4"/>
              </a:rPr>
              <a:t>http://</a:t>
            </a:r>
            <a:r>
              <a:rPr lang="en-US" sz="1000" dirty="0" smtClean="0">
                <a:latin typeface="Arial" charset="0"/>
                <a:hlinkClick r:id="rId4"/>
              </a:rPr>
              <a:t>www.crunchbase.com/product/ipad</a:t>
            </a:r>
            <a:endParaRPr lang="en-US" sz="1000" dirty="0" smtClean="0">
              <a:latin typeface="Arial" charset="0"/>
            </a:endParaRPr>
          </a:p>
          <a:p>
            <a:pPr>
              <a:lnSpc>
                <a:spcPct val="95000"/>
              </a:lnSpc>
            </a:pPr>
            <a:r>
              <a:rPr lang="en-US" sz="1000" dirty="0" smtClean="0">
                <a:solidFill>
                  <a:srgbClr val="000000"/>
                </a:solidFill>
                <a:latin typeface="Arial" charset="0"/>
              </a:rPr>
              <a:t>Smart Phone Image c/o </a:t>
            </a:r>
            <a:r>
              <a:rPr lang="en-US" sz="1000" dirty="0" smtClean="0">
                <a:solidFill>
                  <a:srgbClr val="000000"/>
                </a:solidFill>
                <a:latin typeface="Arial" charset="0"/>
                <a:hlinkClick r:id="rId5"/>
              </a:rPr>
              <a:t>http://www.jpmstyle.com/gadget/perfect-smartphone-design-by-pcworld/</a:t>
            </a:r>
            <a:r>
              <a:rPr lang="en-US" sz="1000" dirty="0" smtClean="0">
                <a:solidFill>
                  <a:srgbClr val="000000"/>
                </a:solidFill>
                <a:latin typeface="Arial" charset="0"/>
              </a:rPr>
              <a:t> </a:t>
            </a:r>
          </a:p>
          <a:p>
            <a:pPr>
              <a:lnSpc>
                <a:spcPct val="95000"/>
              </a:lnSpc>
            </a:pPr>
            <a:r>
              <a:rPr lang="en-US" sz="1000" dirty="0" smtClean="0">
                <a:solidFill>
                  <a:srgbClr val="000000"/>
                </a:solidFill>
                <a:latin typeface="Arial" charset="0"/>
              </a:rPr>
              <a:t> </a:t>
            </a:r>
            <a:endParaRPr lang="en-US" sz="1000" dirty="0"/>
          </a:p>
          <a:p>
            <a:pPr>
              <a:lnSpc>
                <a:spcPct val="95000"/>
              </a:lnSpc>
            </a:pPr>
            <a:endParaRPr lang="en-US" sz="1000" dirty="0">
              <a:solidFill>
                <a:srgbClr val="000000"/>
              </a:solidFill>
              <a:latin typeface="Arial" charset="0"/>
            </a:endParaRPr>
          </a:p>
        </p:txBody>
      </p:sp>
      <p:pic>
        <p:nvPicPr>
          <p:cNvPr id="5126" name="Picture 6"/>
          <p:cNvPicPr>
            <a:picLocks noChangeAspect="1" noChangeArrowheads="1"/>
          </p:cNvPicPr>
          <p:nvPr/>
        </p:nvPicPr>
        <p:blipFill>
          <a:blip r:embed="rId6" cstate="print"/>
          <a:srcRect/>
          <a:stretch>
            <a:fillRect/>
          </a:stretch>
        </p:blipFill>
        <p:spPr bwMode="auto">
          <a:xfrm>
            <a:off x="457200" y="3505200"/>
            <a:ext cx="2685422" cy="2362200"/>
          </a:xfrm>
          <a:prstGeom prst="rect">
            <a:avLst/>
          </a:prstGeom>
          <a:noFill/>
        </p:spPr>
      </p:pic>
      <p:pic>
        <p:nvPicPr>
          <p:cNvPr id="8" name="Picture 7" descr="smartphone2.jpg"/>
          <p:cNvPicPr>
            <a:picLocks noChangeAspect="1"/>
          </p:cNvPicPr>
          <p:nvPr/>
        </p:nvPicPr>
        <p:blipFill>
          <a:blip r:embed="rId7" cstate="print"/>
          <a:stretch>
            <a:fillRect/>
          </a:stretch>
        </p:blipFill>
        <p:spPr>
          <a:xfrm>
            <a:off x="1066800" y="1371600"/>
            <a:ext cx="2009775" cy="2276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014.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01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990600"/>
            <a:ext cx="6096000" cy="707886"/>
          </a:xfrm>
          <a:prstGeom prst="rect">
            <a:avLst/>
          </a:prstGeom>
          <a:noFill/>
        </p:spPr>
        <p:txBody>
          <a:bodyPr wrap="square" rtlCol="0">
            <a:spAutoFit/>
          </a:bodyPr>
          <a:lstStyle/>
          <a:p>
            <a:pPr algn="ctr"/>
            <a:r>
              <a:rPr lang="en-US" sz="4000" dirty="0" smtClean="0"/>
              <a:t>Questions? </a:t>
            </a:r>
            <a:endParaRPr lang="en-US" sz="4000" dirty="0"/>
          </a:p>
        </p:txBody>
      </p:sp>
      <p:sp>
        <p:nvSpPr>
          <p:cNvPr id="6" name="TextBox 5"/>
          <p:cNvSpPr txBox="1"/>
          <p:nvPr/>
        </p:nvSpPr>
        <p:spPr>
          <a:xfrm>
            <a:off x="381000" y="2209800"/>
            <a:ext cx="4191000" cy="1200329"/>
          </a:xfrm>
          <a:prstGeom prst="rect">
            <a:avLst/>
          </a:prstGeom>
          <a:noFill/>
        </p:spPr>
        <p:txBody>
          <a:bodyPr wrap="square" rtlCol="0">
            <a:spAutoFit/>
          </a:bodyPr>
          <a:lstStyle/>
          <a:p>
            <a:r>
              <a:rPr lang="en-US" sz="2400" dirty="0" smtClean="0"/>
              <a:t>Amy </a:t>
            </a:r>
            <a:r>
              <a:rPr lang="en-US" sz="2400" dirty="0" err="1" smtClean="0"/>
              <a:t>Vecchione</a:t>
            </a:r>
            <a:endParaRPr lang="en-US" sz="2400" dirty="0" smtClean="0"/>
          </a:p>
          <a:p>
            <a:r>
              <a:rPr lang="en-US" sz="2400" dirty="0" smtClean="0"/>
              <a:t>Boise State University </a:t>
            </a:r>
          </a:p>
          <a:p>
            <a:r>
              <a:rPr lang="en-US" sz="2400" dirty="0" smtClean="0"/>
              <a:t>amyvecchione@boisestate.edu </a:t>
            </a:r>
            <a:endParaRPr lang="en-US" sz="2400" dirty="0"/>
          </a:p>
        </p:txBody>
      </p:sp>
      <p:sp>
        <p:nvSpPr>
          <p:cNvPr id="7" name="TextBox 6"/>
          <p:cNvSpPr txBox="1"/>
          <p:nvPr/>
        </p:nvSpPr>
        <p:spPr>
          <a:xfrm>
            <a:off x="5181600" y="2133600"/>
            <a:ext cx="3657600" cy="1200329"/>
          </a:xfrm>
          <a:prstGeom prst="rect">
            <a:avLst/>
          </a:prstGeom>
          <a:noFill/>
        </p:spPr>
        <p:txBody>
          <a:bodyPr wrap="square" rtlCol="0">
            <a:spAutoFit/>
          </a:bodyPr>
          <a:lstStyle/>
          <a:p>
            <a:r>
              <a:rPr lang="en-US" sz="2400" dirty="0" err="1" smtClean="0"/>
              <a:t>Tobie</a:t>
            </a:r>
            <a:r>
              <a:rPr lang="en-US" sz="2400" dirty="0" smtClean="0"/>
              <a:t> Garrick</a:t>
            </a:r>
          </a:p>
          <a:p>
            <a:r>
              <a:rPr lang="en-US" sz="2400" dirty="0" smtClean="0"/>
              <a:t>Boise Public Library!</a:t>
            </a:r>
          </a:p>
          <a:p>
            <a:r>
              <a:rPr lang="en-US" sz="2400" dirty="0" smtClean="0"/>
              <a:t>tgarrick@cityofboise.org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a:stretch>
            <a:fillRect/>
          </a:stretch>
        </p:blipFill>
        <p:spPr bwMode="auto">
          <a:xfrm>
            <a:off x="3372241" y="2571053"/>
            <a:ext cx="2342760" cy="173564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ibrarybrandblue.jpg"/>
          <p:cNvPicPr>
            <a:picLocks noChangeAspect="1"/>
          </p:cNvPicPr>
          <p:nvPr/>
        </p:nvPicPr>
        <p:blipFill>
          <a:blip r:embed="rId3" cstate="print"/>
          <a:stretch>
            <a:fillRect/>
          </a:stretch>
        </p:blipFill>
        <p:spPr>
          <a:xfrm>
            <a:off x="609600" y="4876800"/>
            <a:ext cx="2909395" cy="1499955"/>
          </a:xfrm>
          <a:prstGeom prst="rect">
            <a:avLst/>
          </a:prstGeom>
        </p:spPr>
      </p:pic>
      <p:pic>
        <p:nvPicPr>
          <p:cNvPr id="3" name="Picture 2" descr="bsu.jpg"/>
          <p:cNvPicPr>
            <a:picLocks noChangeAspect="1"/>
          </p:cNvPicPr>
          <p:nvPr/>
        </p:nvPicPr>
        <p:blipFill>
          <a:blip r:embed="rId4" cstate="print"/>
          <a:stretch>
            <a:fillRect/>
          </a:stretch>
        </p:blipFill>
        <p:spPr>
          <a:xfrm>
            <a:off x="4724400" y="352424"/>
            <a:ext cx="4211686" cy="2924176"/>
          </a:xfrm>
          <a:prstGeom prst="rect">
            <a:avLst/>
          </a:prstGeom>
        </p:spPr>
      </p:pic>
      <p:sp>
        <p:nvSpPr>
          <p:cNvPr id="4" name="TextBox 3"/>
          <p:cNvSpPr txBox="1"/>
          <p:nvPr/>
        </p:nvSpPr>
        <p:spPr>
          <a:xfrm>
            <a:off x="1676400" y="6019800"/>
            <a:ext cx="3886200" cy="584775"/>
          </a:xfrm>
          <a:prstGeom prst="rect">
            <a:avLst/>
          </a:prstGeom>
          <a:noFill/>
        </p:spPr>
        <p:txBody>
          <a:bodyPr wrap="square" rtlCol="0">
            <a:spAutoFit/>
          </a:bodyPr>
          <a:lstStyle/>
          <a:p>
            <a:r>
              <a:rPr lang="en-US" sz="3200" b="1" dirty="0" smtClean="0">
                <a:solidFill>
                  <a:srgbClr val="024EBE"/>
                </a:solidFill>
                <a:latin typeface="+mj-lt"/>
              </a:rPr>
              <a:t>Boise Public Library</a:t>
            </a:r>
            <a:endParaRPr lang="en-US" sz="3200" b="1" dirty="0">
              <a:solidFill>
                <a:srgbClr val="024EBE"/>
              </a:solidFill>
              <a:latin typeface="+mj-lt"/>
            </a:endParaRPr>
          </a:p>
        </p:txBody>
      </p:sp>
      <p:sp>
        <p:nvSpPr>
          <p:cNvPr id="5" name="TextBox 4"/>
          <p:cNvSpPr txBox="1"/>
          <p:nvPr/>
        </p:nvSpPr>
        <p:spPr>
          <a:xfrm>
            <a:off x="4038600" y="405825"/>
            <a:ext cx="4876800" cy="584775"/>
          </a:xfrm>
          <a:prstGeom prst="rect">
            <a:avLst/>
          </a:prstGeom>
          <a:noFill/>
        </p:spPr>
        <p:txBody>
          <a:bodyPr wrap="square" rtlCol="0">
            <a:spAutoFit/>
          </a:bodyPr>
          <a:lstStyle/>
          <a:p>
            <a:r>
              <a:rPr lang="en-US" sz="3200" b="1" dirty="0" smtClean="0">
                <a:solidFill>
                  <a:schemeClr val="tx2">
                    <a:lumMod val="75000"/>
                  </a:schemeClr>
                </a:solidFill>
                <a:latin typeface="+mj-lt"/>
              </a:rPr>
              <a:t>Albertsons Library</a:t>
            </a:r>
            <a:endParaRPr lang="en-US" sz="3200" b="1" dirty="0">
              <a:solidFill>
                <a:schemeClr val="tx2">
                  <a:lumMod val="75000"/>
                </a:schemeClr>
              </a:solidFill>
              <a:latin typeface="+mj-lt"/>
            </a:endParaRPr>
          </a:p>
        </p:txBody>
      </p:sp>
      <p:sp>
        <p:nvSpPr>
          <p:cNvPr id="6" name="Oval 5"/>
          <p:cNvSpPr/>
          <p:nvPr/>
        </p:nvSpPr>
        <p:spPr>
          <a:xfrm>
            <a:off x="914400" y="838200"/>
            <a:ext cx="1752600" cy="1676400"/>
          </a:xfrm>
          <a:prstGeom prst="ellipse">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0" y="2286000"/>
            <a:ext cx="2438400" cy="2286000"/>
          </a:xfrm>
          <a:prstGeom prst="ellipse">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172200" y="3962400"/>
            <a:ext cx="1752600" cy="1676400"/>
          </a:xfrm>
          <a:prstGeom prst="ellipse">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2895600"/>
            <a:ext cx="1905000" cy="923330"/>
          </a:xfrm>
          <a:prstGeom prst="rect">
            <a:avLst/>
          </a:prstGeom>
          <a:noFill/>
        </p:spPr>
        <p:txBody>
          <a:bodyPr wrap="square" rtlCol="0">
            <a:spAutoFit/>
          </a:bodyPr>
          <a:lstStyle/>
          <a:p>
            <a:pPr algn="ctr"/>
            <a:r>
              <a:rPr lang="en-US" dirty="0" smtClean="0"/>
              <a:t>Mobile </a:t>
            </a:r>
          </a:p>
          <a:p>
            <a:pPr algn="ctr"/>
            <a:r>
              <a:rPr lang="en-US" dirty="0" smtClean="0"/>
              <a:t>Device-Assisted Roving Reference</a:t>
            </a:r>
            <a:endParaRPr lang="en-US" dirty="0"/>
          </a:p>
        </p:txBody>
      </p:sp>
      <p:sp>
        <p:nvSpPr>
          <p:cNvPr id="10" name="TextBox 9"/>
          <p:cNvSpPr txBox="1"/>
          <p:nvPr/>
        </p:nvSpPr>
        <p:spPr>
          <a:xfrm>
            <a:off x="1143000" y="1295400"/>
            <a:ext cx="1219200" cy="646331"/>
          </a:xfrm>
          <a:prstGeom prst="rect">
            <a:avLst/>
          </a:prstGeom>
          <a:noFill/>
        </p:spPr>
        <p:txBody>
          <a:bodyPr wrap="square" rtlCol="0">
            <a:spAutoFit/>
          </a:bodyPr>
          <a:lstStyle/>
          <a:p>
            <a:pPr algn="ctr"/>
            <a:r>
              <a:rPr lang="en-US" dirty="0" smtClean="0"/>
              <a:t>SMS Reference</a:t>
            </a:r>
            <a:endParaRPr lang="en-US" dirty="0"/>
          </a:p>
        </p:txBody>
      </p:sp>
      <p:sp>
        <p:nvSpPr>
          <p:cNvPr id="12" name="TextBox 11"/>
          <p:cNvSpPr txBox="1"/>
          <p:nvPr/>
        </p:nvSpPr>
        <p:spPr>
          <a:xfrm>
            <a:off x="6324600" y="4343400"/>
            <a:ext cx="1447800" cy="923330"/>
          </a:xfrm>
          <a:prstGeom prst="rect">
            <a:avLst/>
          </a:prstGeom>
          <a:noFill/>
        </p:spPr>
        <p:txBody>
          <a:bodyPr wrap="square" rtlCol="0">
            <a:spAutoFit/>
          </a:bodyPr>
          <a:lstStyle/>
          <a:p>
            <a:pPr algn="ctr"/>
            <a:r>
              <a:rPr lang="en-US" dirty="0" smtClean="0"/>
              <a:t>Reference Race: Mobile Game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_1104_062_022.JPG"/>
          <p:cNvPicPr>
            <a:picLocks noChangeAspect="1"/>
          </p:cNvPicPr>
          <p:nvPr/>
        </p:nvPicPr>
        <p:blipFill>
          <a:blip r:embed="rId3" cstate="print"/>
          <a:stretch>
            <a:fillRect/>
          </a:stretch>
        </p:blipFill>
        <p:spPr>
          <a:xfrm>
            <a:off x="0" y="381000"/>
            <a:ext cx="9144000" cy="60756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786765" y="990600"/>
            <a:ext cx="4166235" cy="1275874"/>
          </a:xfrm>
        </p:spPr>
        <p:txBody>
          <a:bodyPr lIns="0" tIns="0" rIns="0" bIns="0" anchor="t">
            <a:normAutofit fontScale="90000"/>
          </a:bodyPr>
          <a:lstStyle/>
          <a:p>
            <a:pPr>
              <a:lnSpc>
                <a:spcPct val="95000"/>
              </a:lnSpc>
            </a:pPr>
            <a:r>
              <a:rPr lang="en-US" b="1" dirty="0">
                <a:solidFill>
                  <a:srgbClr val="000000"/>
                </a:solidFill>
              </a:rPr>
              <a:t>Roving Reference</a:t>
            </a:r>
            <a:r>
              <a:rPr lang="en-US" dirty="0"/>
              <a:t/>
            </a:r>
            <a:br>
              <a:rPr lang="en-US" dirty="0"/>
            </a:br>
            <a:r>
              <a:rPr lang="en-US" dirty="0" smtClean="0"/>
              <a:t/>
            </a:r>
            <a:br>
              <a:rPr lang="en-US" dirty="0" smtClean="0"/>
            </a:br>
            <a:r>
              <a:rPr lang="en-US" sz="4300" dirty="0">
                <a:solidFill>
                  <a:srgbClr val="000000"/>
                </a:solidFill>
                <a:latin typeface="Arial" charset="0"/>
              </a:rPr>
              <a:t/>
            </a:r>
            <a:br>
              <a:rPr lang="en-US" sz="4300" dirty="0">
                <a:solidFill>
                  <a:srgbClr val="000000"/>
                </a:solidFill>
                <a:latin typeface="Arial" charset="0"/>
              </a:rPr>
            </a:br>
            <a:r>
              <a:rPr lang="en-US" sz="2400" dirty="0">
                <a:solidFill>
                  <a:srgbClr val="000000"/>
                </a:solidFill>
                <a:latin typeface="Arial" charset="0"/>
              </a:rPr>
              <a:t>So much more than getting out of your seat</a:t>
            </a:r>
            <a:r>
              <a:rPr lang="en-US" dirty="0"/>
              <a:t/>
            </a:r>
            <a:br>
              <a:rPr lang="en-US" dirty="0"/>
            </a:br>
            <a:r>
              <a:rPr lang="en-US" sz="2400" dirty="0">
                <a:solidFill>
                  <a:srgbClr val="000000"/>
                </a:solidFill>
                <a:latin typeface="Arial" charset="0"/>
              </a:rPr>
              <a:t/>
            </a:r>
            <a:br>
              <a:rPr lang="en-US" sz="2400" dirty="0">
                <a:solidFill>
                  <a:srgbClr val="000000"/>
                </a:solidFill>
                <a:latin typeface="Arial" charset="0"/>
              </a:rPr>
            </a:br>
            <a:r>
              <a:rPr lang="en-US" sz="2400" dirty="0">
                <a:solidFill>
                  <a:srgbClr val="000000"/>
                </a:solidFill>
                <a:latin typeface="Arial" charset="0"/>
              </a:rPr>
              <a:t>So much more than technology</a:t>
            </a:r>
          </a:p>
        </p:txBody>
      </p:sp>
      <p:pic>
        <p:nvPicPr>
          <p:cNvPr id="2052" name="Picture 4"/>
          <p:cNvPicPr>
            <a:picLocks noChangeAspect="1" noChangeArrowheads="1"/>
          </p:cNvPicPr>
          <p:nvPr/>
        </p:nvPicPr>
        <p:blipFill>
          <a:blip r:embed="rId3" cstate="print"/>
          <a:srcRect/>
          <a:stretch>
            <a:fillRect/>
          </a:stretch>
        </p:blipFill>
        <p:spPr bwMode="auto">
          <a:xfrm>
            <a:off x="5029200" y="1524000"/>
            <a:ext cx="4114800" cy="4782027"/>
          </a:xfrm>
          <a:prstGeom prst="rect">
            <a:avLst/>
          </a:prstGeom>
          <a:noFill/>
        </p:spPr>
      </p:pic>
      <p:sp>
        <p:nvSpPr>
          <p:cNvPr id="2053" name="Text Box 5"/>
          <p:cNvSpPr txBox="1">
            <a:spLocks noChangeArrowheads="1"/>
          </p:cNvSpPr>
          <p:nvPr/>
        </p:nvSpPr>
        <p:spPr bwMode="auto">
          <a:xfrm>
            <a:off x="405764" y="6354735"/>
            <a:ext cx="7976236" cy="292388"/>
          </a:xfrm>
          <a:prstGeom prst="rect">
            <a:avLst/>
          </a:prstGeom>
          <a:noFill/>
          <a:ln w="9525">
            <a:noFill/>
            <a:miter lim="800000"/>
            <a:headEnd/>
            <a:tailEnd/>
          </a:ln>
          <a:effectLst/>
        </p:spPr>
        <p:txBody>
          <a:bodyPr wrap="square" lIns="0" tIns="0" rIns="0" bIns="0">
            <a:spAutoFit/>
          </a:bodyPr>
          <a:lstStyle/>
          <a:p>
            <a:pPr>
              <a:lnSpc>
                <a:spcPct val="95000"/>
              </a:lnSpc>
            </a:pPr>
            <a:r>
              <a:rPr lang="en-US" sz="1000" i="1" dirty="0">
                <a:solidFill>
                  <a:srgbClr val="000000"/>
                </a:solidFill>
              </a:rPr>
              <a:t>Image credits: Apple</a:t>
            </a:r>
            <a:endParaRPr lang="en-US" sz="1000" dirty="0"/>
          </a:p>
          <a:p>
            <a:pPr>
              <a:lnSpc>
                <a:spcPct val="95000"/>
              </a:lnSpc>
            </a:pPr>
            <a:r>
              <a:rPr lang="en-US" sz="1000" dirty="0">
                <a:solidFill>
                  <a:srgbClr val="000000"/>
                </a:solidFill>
              </a:rPr>
              <a:t>http://www.technewsdaily.com/ipad-news-archive-0375/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_1104_062_077.JPG"/>
          <p:cNvPicPr>
            <a:picLocks noChangeAspect="1"/>
          </p:cNvPicPr>
          <p:nvPr/>
        </p:nvPicPr>
        <p:blipFill>
          <a:blip r:embed="rId3" cstate="print"/>
          <a:stretch>
            <a:fillRect/>
          </a:stretch>
        </p:blipFill>
        <p:spPr>
          <a:xfrm>
            <a:off x="685800" y="304800"/>
            <a:ext cx="3886200" cy="2582164"/>
          </a:xfrm>
          <a:prstGeom prst="rect">
            <a:avLst/>
          </a:prstGeom>
        </p:spPr>
      </p:pic>
      <p:pic>
        <p:nvPicPr>
          <p:cNvPr id="6" name="Picture 5" descr="D_1104_062_030.JPG"/>
          <p:cNvPicPr>
            <a:picLocks noChangeAspect="1"/>
          </p:cNvPicPr>
          <p:nvPr/>
        </p:nvPicPr>
        <p:blipFill>
          <a:blip r:embed="rId4" cstate="print"/>
          <a:stretch>
            <a:fillRect/>
          </a:stretch>
        </p:blipFill>
        <p:spPr>
          <a:xfrm>
            <a:off x="3352800" y="1600200"/>
            <a:ext cx="5486400" cy="3645408"/>
          </a:xfrm>
          <a:prstGeom prst="rect">
            <a:avLst/>
          </a:prstGeom>
        </p:spPr>
      </p:pic>
      <p:pic>
        <p:nvPicPr>
          <p:cNvPr id="7" name="Picture 6" descr="D_1104_062_065.JPG"/>
          <p:cNvPicPr>
            <a:picLocks noChangeAspect="1"/>
          </p:cNvPicPr>
          <p:nvPr/>
        </p:nvPicPr>
        <p:blipFill>
          <a:blip r:embed="rId5" cstate="print"/>
          <a:stretch>
            <a:fillRect/>
          </a:stretch>
        </p:blipFill>
        <p:spPr>
          <a:xfrm>
            <a:off x="609600" y="3810000"/>
            <a:ext cx="4038600" cy="2683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4724400" cy="6884126"/>
          </a:xfrm>
          <a:prstGeom prst="rect">
            <a:avLst/>
          </a:prstGeom>
          <a:noFill/>
          <a:ln w="9525">
            <a:noFill/>
            <a:miter lim="800000"/>
            <a:headEnd/>
            <a:tailEnd/>
          </a:ln>
        </p:spPr>
      </p:pic>
      <p:pic>
        <p:nvPicPr>
          <p:cNvPr id="15362" name="Picture 2" descr="http://bit.ly/ptDja5.qrcode"/>
          <p:cNvPicPr>
            <a:picLocks noChangeAspect="1" noChangeArrowheads="1"/>
          </p:cNvPicPr>
          <p:nvPr/>
        </p:nvPicPr>
        <p:blipFill>
          <a:blip r:embed="rId4" cstate="print"/>
          <a:srcRect/>
          <a:stretch>
            <a:fillRect/>
          </a:stretch>
        </p:blipFill>
        <p:spPr bwMode="auto">
          <a:xfrm>
            <a:off x="5715000" y="1066800"/>
            <a:ext cx="2371725" cy="2371726"/>
          </a:xfrm>
          <a:prstGeom prst="rect">
            <a:avLst/>
          </a:prstGeom>
          <a:noFill/>
        </p:spPr>
      </p:pic>
      <p:sp>
        <p:nvSpPr>
          <p:cNvPr id="4" name="TextBox 3"/>
          <p:cNvSpPr txBox="1"/>
          <p:nvPr/>
        </p:nvSpPr>
        <p:spPr>
          <a:xfrm>
            <a:off x="5029200" y="4114800"/>
            <a:ext cx="3886200" cy="646331"/>
          </a:xfrm>
          <a:prstGeom prst="rect">
            <a:avLst/>
          </a:prstGeom>
          <a:noFill/>
        </p:spPr>
        <p:txBody>
          <a:bodyPr wrap="square" rtlCol="0">
            <a:spAutoFit/>
          </a:bodyPr>
          <a:lstStyle/>
          <a:p>
            <a:pPr algn="ctr"/>
            <a:r>
              <a:rPr lang="en-US" sz="3600" dirty="0" smtClean="0">
                <a:hlinkClick r:id="rId5"/>
              </a:rPr>
              <a:t>http://bit.ly/ptDja5</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62200" y="152400"/>
            <a:ext cx="4724400" cy="651859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362200" y="304800"/>
            <a:ext cx="4638675" cy="6172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906</Words>
  <Application>Microsoft Office PowerPoint</Application>
  <PresentationFormat>On-screen Show (4:3)</PresentationFormat>
  <Paragraphs>188</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Roving Reference   So much more than getting out of your seat  So much more than technology</vt:lpstr>
      <vt:lpstr>Slide 6</vt:lpstr>
      <vt:lpstr>Slide 7</vt:lpstr>
      <vt:lpstr>Slide 8</vt:lpstr>
      <vt:lpstr>Slide 9</vt:lpstr>
      <vt:lpstr>Slide 10</vt:lpstr>
      <vt:lpstr>Slide 11</vt:lpstr>
      <vt:lpstr>Slide 12</vt:lpstr>
      <vt:lpstr>Or is it in our minds?</vt:lpstr>
      <vt:lpstr>Slide 14</vt:lpstr>
      <vt:lpstr>Slide 15</vt:lpstr>
      <vt:lpstr>Slide 16</vt:lpstr>
    </vt:vector>
  </TitlesOfParts>
  <Company>Albertsons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amyvecchione</dc:creator>
  <cp:lastModifiedBy>amyvecchione</cp:lastModifiedBy>
  <cp:revision>59</cp:revision>
  <dcterms:created xsi:type="dcterms:W3CDTF">2011-07-20T15:45:14Z</dcterms:created>
  <dcterms:modified xsi:type="dcterms:W3CDTF">2011-07-26T21:08:39Z</dcterms:modified>
</cp:coreProperties>
</file>